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1" r:id="rId13"/>
    <p:sldId id="282" r:id="rId14"/>
    <p:sldId id="283" r:id="rId15"/>
    <p:sldId id="267" r:id="rId16"/>
    <p:sldId id="268" r:id="rId17"/>
    <p:sldId id="269" r:id="rId18"/>
    <p:sldId id="270" r:id="rId19"/>
    <p:sldId id="271" r:id="rId20"/>
    <p:sldId id="272" r:id="rId21"/>
    <p:sldId id="273" r:id="rId22"/>
    <p:sldId id="274" r:id="rId23"/>
    <p:sldId id="277" r:id="rId24"/>
    <p:sldId id="278" r:id="rId25"/>
    <p:sldId id="279" r:id="rId26"/>
    <p:sldId id="286" r:id="rId27"/>
    <p:sldId id="287" r:id="rId28"/>
    <p:sldId id="289" r:id="rId29"/>
    <p:sldId id="288" r:id="rId30"/>
    <p:sldId id="290" r:id="rId31"/>
    <p:sldId id="291" r:id="rId32"/>
    <p:sldId id="292" r:id="rId33"/>
  </p:sldIdLst>
  <p:sldSz cx="18288000" cy="10287000"/>
  <p:notesSz cx="6858000" cy="9144000"/>
  <p:embeddedFontLst>
    <p:embeddedFont>
      <p:font typeface="Arimo" panose="020B0604020202020204" charset="0"/>
      <p:regular r:id="rId34"/>
    </p:embeddedFont>
    <p:embeddedFont>
      <p:font typeface="Arimo Bold" panose="020B0604020202020204" charset="0"/>
      <p:regular r:id="rId35"/>
    </p:embeddedFont>
    <p:embeddedFont>
      <p:font typeface="Bahnschrift SemiBold" panose="020B0502040204020203" pitchFamily="34" charset="0"/>
      <p:bold r:id="rId36"/>
    </p:embeddedFont>
    <p:embeddedFont>
      <p:font typeface="Calibri" panose="020F0502020204030204" pitchFamily="34" charset="0"/>
      <p:regular r:id="rId37"/>
      <p:bold r:id="rId38"/>
      <p:italic r:id="rId39"/>
      <p:boldItalic r:id="rId40"/>
    </p:embeddedFont>
    <p:embeddedFont>
      <p:font typeface="IBM Plex Sans" panose="020B0503050203000203" pitchFamily="34" charset="0"/>
      <p:regular r:id="rId41"/>
      <p:bold r:id="rId42"/>
      <p:italic r:id="rId43"/>
      <p:boldItalic r:id="rId44"/>
    </p:embeddedFont>
    <p:embeddedFont>
      <p:font typeface="IBM Plex Sans Bold" panose="020B0803050203000203" charset="0"/>
      <p:regular r:id="rId45"/>
    </p:embeddedFont>
    <p:embeddedFont>
      <p:font typeface="IBM Plex Sans Bold Italics" panose="020B0604020202020204" charset="0"/>
      <p:regular r:id="rId46"/>
    </p:embeddedFont>
    <p:embeddedFont>
      <p:font typeface="IBM Plex Sans Condensed Bold" panose="020B0604020202020204" charset="0"/>
      <p:regular r:id="rId47"/>
    </p:embeddedFont>
    <p:embeddedFont>
      <p:font typeface="Poppins Ultra-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9" d="100"/>
          <a:sy n="39" d="100"/>
        </p:scale>
        <p:origin x="1396"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1" y="-55837"/>
            <a:ext cx="18481598" cy="11646744"/>
            <a:chOff x="0" y="0"/>
            <a:chExt cx="4867581" cy="3067455"/>
          </a:xfrm>
        </p:grpSpPr>
        <p:sp>
          <p:nvSpPr>
            <p:cNvPr id="3" name="Freeform 3"/>
            <p:cNvSpPr/>
            <p:nvPr/>
          </p:nvSpPr>
          <p:spPr>
            <a:xfrm>
              <a:off x="0" y="0"/>
              <a:ext cx="4867581" cy="3067455"/>
            </a:xfrm>
            <a:custGeom>
              <a:avLst/>
              <a:gdLst/>
              <a:ahLst/>
              <a:cxnLst/>
              <a:rect l="l" t="t" r="r" b="b"/>
              <a:pathLst>
                <a:path w="4867581" h="3067455">
                  <a:moveTo>
                    <a:pt x="0" y="0"/>
                  </a:moveTo>
                  <a:lnTo>
                    <a:pt x="4867581" y="0"/>
                  </a:lnTo>
                  <a:lnTo>
                    <a:pt x="4867581" y="3067455"/>
                  </a:lnTo>
                  <a:lnTo>
                    <a:pt x="0" y="3067455"/>
                  </a:lnTo>
                  <a:close/>
                </a:path>
              </a:pathLst>
            </a:custGeom>
            <a:solidFill>
              <a:srgbClr val="032047"/>
            </a:solidFill>
          </p:spPr>
        </p:sp>
        <p:sp>
          <p:nvSpPr>
            <p:cNvPr id="4" name="TextBox 4"/>
            <p:cNvSpPr txBox="1"/>
            <p:nvPr/>
          </p:nvSpPr>
          <p:spPr>
            <a:xfrm>
              <a:off x="0" y="-38100"/>
              <a:ext cx="4867581" cy="3105555"/>
            </a:xfrm>
            <a:prstGeom prst="rect">
              <a:avLst/>
            </a:prstGeom>
          </p:spPr>
          <p:txBody>
            <a:bodyPr lIns="50800" tIns="50800" rIns="50800" bIns="50800" rtlCol="0" anchor="ctr"/>
            <a:lstStyle/>
            <a:p>
              <a:pPr algn="ctr">
                <a:lnSpc>
                  <a:spcPts val="2659"/>
                </a:lnSpc>
              </a:pPr>
              <a:endParaRPr/>
            </a:p>
          </p:txBody>
        </p:sp>
      </p:grpSp>
      <p:sp>
        <p:nvSpPr>
          <p:cNvPr id="5" name="Freeform 5"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47000"/>
            </a:blip>
            <a:stretch>
              <a:fillRect t="-60503" b="-17274"/>
            </a:stretch>
          </a:blipFill>
        </p:spPr>
      </p:sp>
      <p:grpSp>
        <p:nvGrpSpPr>
          <p:cNvPr id="6" name="Group 6"/>
          <p:cNvGrpSpPr/>
          <p:nvPr/>
        </p:nvGrpSpPr>
        <p:grpSpPr>
          <a:xfrm rot="-10800000">
            <a:off x="-386166" y="2155527"/>
            <a:ext cx="18875055" cy="5975946"/>
            <a:chOff x="0" y="0"/>
            <a:chExt cx="4971208" cy="1573912"/>
          </a:xfrm>
        </p:grpSpPr>
        <p:sp>
          <p:nvSpPr>
            <p:cNvPr id="7" name="Freeform 7"/>
            <p:cNvSpPr/>
            <p:nvPr/>
          </p:nvSpPr>
          <p:spPr>
            <a:xfrm>
              <a:off x="0" y="0"/>
              <a:ext cx="4971208" cy="1573912"/>
            </a:xfrm>
            <a:custGeom>
              <a:avLst/>
              <a:gdLst/>
              <a:ahLst/>
              <a:cxnLst/>
              <a:rect l="l" t="t" r="r" b="b"/>
              <a:pathLst>
                <a:path w="4971208" h="1573912">
                  <a:moveTo>
                    <a:pt x="0" y="0"/>
                  </a:moveTo>
                  <a:lnTo>
                    <a:pt x="4971208" y="0"/>
                  </a:lnTo>
                  <a:lnTo>
                    <a:pt x="4971208" y="1573912"/>
                  </a:lnTo>
                  <a:lnTo>
                    <a:pt x="0" y="1573912"/>
                  </a:lnTo>
                  <a:close/>
                </a:path>
              </a:pathLst>
            </a:custGeom>
            <a:solidFill>
              <a:srgbClr val="032047">
                <a:alpha val="86667"/>
              </a:srgbClr>
            </a:solidFill>
          </p:spPr>
        </p:sp>
        <p:sp>
          <p:nvSpPr>
            <p:cNvPr id="8" name="TextBox 8"/>
            <p:cNvSpPr txBox="1"/>
            <p:nvPr/>
          </p:nvSpPr>
          <p:spPr>
            <a:xfrm>
              <a:off x="0" y="-38100"/>
              <a:ext cx="4971208" cy="1612012"/>
            </a:xfrm>
            <a:prstGeom prst="rect">
              <a:avLst/>
            </a:prstGeom>
          </p:spPr>
          <p:txBody>
            <a:bodyPr lIns="50800" tIns="50800" rIns="50800" bIns="50800" rtlCol="0" anchor="ctr"/>
            <a:lstStyle/>
            <a:p>
              <a:pPr algn="ctr">
                <a:lnSpc>
                  <a:spcPts val="2322"/>
                </a:lnSpc>
              </a:pPr>
              <a:endParaRPr/>
            </a:p>
          </p:txBody>
        </p:sp>
      </p:grpSp>
      <p:sp>
        <p:nvSpPr>
          <p:cNvPr id="9" name="TextBox 9"/>
          <p:cNvSpPr txBox="1"/>
          <p:nvPr/>
        </p:nvSpPr>
        <p:spPr>
          <a:xfrm>
            <a:off x="2821825" y="4429588"/>
            <a:ext cx="12644350" cy="2308860"/>
          </a:xfrm>
          <a:prstGeom prst="rect">
            <a:avLst/>
          </a:prstGeom>
        </p:spPr>
        <p:txBody>
          <a:bodyPr lIns="0" tIns="0" rIns="0" bIns="0" rtlCol="0" anchor="t">
            <a:spAutoFit/>
          </a:bodyPr>
          <a:lstStyle/>
          <a:p>
            <a:pPr marL="0" lvl="0" indent="0" algn="ctr">
              <a:lnSpc>
                <a:spcPts val="4545"/>
              </a:lnSpc>
              <a:spcBef>
                <a:spcPct val="0"/>
              </a:spcBef>
            </a:pPr>
            <a:r>
              <a:rPr lang="en-US" sz="4500" b="1">
                <a:solidFill>
                  <a:srgbClr val="FFFFFF"/>
                </a:solidFill>
                <a:latin typeface="IBM Plex Sans Bold"/>
                <a:ea typeface="IBM Plex Sans Bold"/>
                <a:cs typeface="IBM Plex Sans Bold"/>
                <a:sym typeface="IBM Plex Sans Bold"/>
              </a:rPr>
              <a:t>ANÁLISIS DE LA RELACIÓN ENTRE LA PRODUCCIÓN DE MINERALES EN PERÚ Y EL PBI DEL SECTOR MINERÍA E HIDROCARBUROS</a:t>
            </a:r>
          </a:p>
        </p:txBody>
      </p:sp>
      <p:sp>
        <p:nvSpPr>
          <p:cNvPr id="10" name="Freeform 10"/>
          <p:cNvSpPr/>
          <p:nvPr/>
        </p:nvSpPr>
        <p:spPr>
          <a:xfrm>
            <a:off x="-5617371" y="5767535"/>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2" name="TextBox 12"/>
          <p:cNvSpPr txBox="1"/>
          <p:nvPr/>
        </p:nvSpPr>
        <p:spPr>
          <a:xfrm>
            <a:off x="2925915" y="3370196"/>
            <a:ext cx="12644350" cy="732790"/>
          </a:xfrm>
          <a:prstGeom prst="rect">
            <a:avLst/>
          </a:prstGeom>
        </p:spPr>
        <p:txBody>
          <a:bodyPr lIns="0" tIns="0" rIns="0" bIns="0" rtlCol="0" anchor="t">
            <a:spAutoFit/>
          </a:bodyPr>
          <a:lstStyle/>
          <a:p>
            <a:pPr marL="0" lvl="0" indent="0" algn="ctr">
              <a:lnSpc>
                <a:spcPts val="5554"/>
              </a:lnSpc>
              <a:spcBef>
                <a:spcPct val="0"/>
              </a:spcBef>
            </a:pPr>
            <a:r>
              <a:rPr lang="en-US" sz="5499" b="1">
                <a:solidFill>
                  <a:srgbClr val="FFFFFF"/>
                </a:solidFill>
                <a:latin typeface="IBM Plex Sans Bold"/>
                <a:ea typeface="IBM Plex Sans Bold"/>
                <a:cs typeface="IBM Plex Sans Bold"/>
                <a:sym typeface="IBM Plex Sans Bold"/>
              </a:rPr>
              <a:t>PROYECTO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5" name="Imagen 14">
            <a:extLst>
              <a:ext uri="{FF2B5EF4-FFF2-40B4-BE49-F238E27FC236}">
                <a16:creationId xmlns:a16="http://schemas.microsoft.com/office/drawing/2014/main" id="{9E1D006C-9DD8-4365-8E98-1DB0E1BDB2A2}"/>
              </a:ext>
            </a:extLst>
          </p:cNvPr>
          <p:cNvPicPr>
            <a:picLocks noChangeAspect="1"/>
          </p:cNvPicPr>
          <p:nvPr/>
        </p:nvPicPr>
        <p:blipFill>
          <a:blip r:embed="rId5"/>
          <a:stretch>
            <a:fillRect/>
          </a:stretch>
        </p:blipFill>
        <p:spPr>
          <a:xfrm>
            <a:off x="920133" y="1631502"/>
            <a:ext cx="16447734" cy="2234066"/>
          </a:xfrm>
          <a:prstGeom prst="rect">
            <a:avLst/>
          </a:prstGeom>
          <a:effectLst>
            <a:outerShdw blurRad="63500" sx="102000" sy="102000" algn="ctr" rotWithShape="0">
              <a:prstClr val="black">
                <a:alpha val="40000"/>
              </a:prstClr>
            </a:outerShdw>
          </a:effectLst>
        </p:spPr>
      </p:pic>
      <p:sp>
        <p:nvSpPr>
          <p:cNvPr id="16" name="CuadroTexto 15">
            <a:extLst>
              <a:ext uri="{FF2B5EF4-FFF2-40B4-BE49-F238E27FC236}">
                <a16:creationId xmlns:a16="http://schemas.microsoft.com/office/drawing/2014/main" id="{48D1C27D-2FD4-4909-94B3-61D7EF44CDCF}"/>
              </a:ext>
            </a:extLst>
          </p:cNvPr>
          <p:cNvSpPr txBox="1"/>
          <p:nvPr/>
        </p:nvSpPr>
        <p:spPr>
          <a:xfrm>
            <a:off x="843469" y="4459623"/>
            <a:ext cx="16447734" cy="3662541"/>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Pandas</a:t>
            </a:r>
            <a:r>
              <a:rPr lang="es-PE" sz="2800" dirty="0">
                <a:solidFill>
                  <a:schemeClr val="bg1"/>
                </a:solidFill>
                <a:latin typeface="Bahnschrift SemiBold" panose="020B0502040204020203" pitchFamily="34" charset="0"/>
              </a:rPr>
              <a:t>: </a:t>
            </a:r>
            <a:r>
              <a:rPr lang="es-PE" sz="2400" dirty="0">
                <a:solidFill>
                  <a:schemeClr val="bg1"/>
                </a:solidFill>
                <a:latin typeface="Bahnschrift SemiBold" panose="020B0502040204020203" pitchFamily="34" charset="0"/>
              </a:rPr>
              <a:t>Facilita el trabajo con estructuras de datos como DataFrames y Series, que son muy eficientes para el manejo de datos tabulares.</a:t>
            </a:r>
          </a:p>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Requests</a:t>
            </a:r>
            <a:r>
              <a:rPr lang="es-PE" sz="2800" dirty="0">
                <a:solidFill>
                  <a:schemeClr val="bg1"/>
                </a:solidFill>
                <a:latin typeface="Bahnschrift SemiBold" panose="020B0502040204020203" pitchFamily="34" charset="0"/>
              </a:rPr>
              <a:t>: </a:t>
            </a:r>
            <a:r>
              <a:rPr lang="es-PE" sz="2400" dirty="0">
                <a:solidFill>
                  <a:schemeClr val="bg1"/>
                </a:solidFill>
                <a:latin typeface="Bahnschrift SemiBold" panose="020B0502040204020203" pitchFamily="34" charset="0"/>
              </a:rPr>
              <a:t>Promueve enviar solicitudes HTTP (GET, POST, PUT, DELETE, etc.) y manejar las respuestas recibidas de manera sencilla.</a:t>
            </a:r>
          </a:p>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Statsmodels</a:t>
            </a:r>
            <a:r>
              <a:rPr lang="es-PE" sz="2800" dirty="0">
                <a:solidFill>
                  <a:schemeClr val="bg1"/>
                </a:solidFill>
                <a:latin typeface="Bahnschrift SemiBold" panose="020B0502040204020203" pitchFamily="34" charset="0"/>
              </a:rPr>
              <a:t>: </a:t>
            </a:r>
            <a:r>
              <a:rPr lang="es-PE" sz="2400" dirty="0">
                <a:solidFill>
                  <a:schemeClr val="bg1"/>
                </a:solidFill>
                <a:latin typeface="Bahnschrift SemiBold" panose="020B0502040204020203" pitchFamily="34" charset="0"/>
              </a:rPr>
              <a:t>Proporciona clases y funciones para la estimación de modelos estadísticos, pruebas estadísticas, análisis de series temporales, y más.</a:t>
            </a:r>
          </a:p>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Matplotlib</a:t>
            </a:r>
            <a:r>
              <a:rPr lang="es-PE" sz="2800" dirty="0">
                <a:solidFill>
                  <a:schemeClr val="bg1"/>
                </a:solidFill>
                <a:latin typeface="Bahnschrift SemiBold" panose="020B0502040204020203" pitchFamily="34" charset="0"/>
              </a:rPr>
              <a:t>: </a:t>
            </a:r>
            <a:r>
              <a:rPr lang="es-PE" sz="2400" dirty="0">
                <a:solidFill>
                  <a:schemeClr val="bg1"/>
                </a:solidFill>
                <a:latin typeface="Bahnschrift SemiBold" panose="020B0502040204020203" pitchFamily="34" charset="0"/>
              </a:rPr>
              <a:t>Brinda  la creación de una amplia variedad de gráficos, incluyendo gráficos de líneas, dispersión, histogramas, y más.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7" name="CuadroTexto 16">
            <a:extLst>
              <a:ext uri="{FF2B5EF4-FFF2-40B4-BE49-F238E27FC236}">
                <a16:creationId xmlns:a16="http://schemas.microsoft.com/office/drawing/2014/main" id="{B590DCC1-0DDB-4664-BD83-A2943EF98117}"/>
              </a:ext>
            </a:extLst>
          </p:cNvPr>
          <p:cNvSpPr txBox="1"/>
          <p:nvPr/>
        </p:nvSpPr>
        <p:spPr>
          <a:xfrm>
            <a:off x="14032766" y="1857324"/>
            <a:ext cx="3886200" cy="7540526"/>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Generación de URL</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Se genera el </a:t>
            </a:r>
            <a:r>
              <a:rPr lang="es-PE" sz="2600" dirty="0" err="1">
                <a:solidFill>
                  <a:schemeClr val="bg1"/>
                </a:solidFill>
                <a:latin typeface="Bahnschrift SemiBold" panose="020B0502040204020203" pitchFamily="34" charset="0"/>
              </a:rPr>
              <a:t>url</a:t>
            </a:r>
            <a:r>
              <a:rPr lang="es-PE" sz="2600" dirty="0">
                <a:solidFill>
                  <a:schemeClr val="bg1"/>
                </a:solidFill>
                <a:latin typeface="Bahnschrift SemiBold" panose="020B0502040204020203" pitchFamily="34" charset="0"/>
              </a:rPr>
              <a:t> a través del API del BCRP.</a:t>
            </a: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Construción</a:t>
            </a: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 del URL API</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Utilizamos la serie del api para obtener el URL</a:t>
            </a: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Obteción</a:t>
            </a: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 de los datos formato JSON</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Validamos el uso correcto del URL a través del </a:t>
            </a:r>
            <a:r>
              <a:rPr lang="es-PE" sz="2600" dirty="0" err="1">
                <a:solidFill>
                  <a:schemeClr val="bg1"/>
                </a:solidFill>
                <a:latin typeface="Bahnschrift SemiBold" panose="020B0502040204020203" pitchFamily="34" charset="0"/>
              </a:rPr>
              <a:t>resquests.get</a:t>
            </a:r>
            <a:r>
              <a:rPr lang="es-PE" sz="2600" dirty="0">
                <a:solidFill>
                  <a:schemeClr val="bg1"/>
                </a:solidFill>
                <a:latin typeface="Bahnschrift SemiBold" panose="020B0502040204020203" pitchFamily="34" charset="0"/>
              </a:rPr>
              <a:t> y obtenemos los datos a través del formato .</a:t>
            </a:r>
            <a:r>
              <a:rPr lang="es-PE" sz="2600" dirty="0" err="1">
                <a:solidFill>
                  <a:schemeClr val="bg1"/>
                </a:solidFill>
                <a:latin typeface="Bahnschrift SemiBold" panose="020B0502040204020203" pitchFamily="34" charset="0"/>
              </a:rPr>
              <a:t>json</a:t>
            </a:r>
            <a:endParaRPr lang="es-PE" sz="2600" dirty="0">
              <a:solidFill>
                <a:schemeClr val="bg1"/>
              </a:solidFill>
              <a:latin typeface="Bahnschrift SemiBold" panose="020B0502040204020203" pitchFamily="34" charset="0"/>
            </a:endParaRPr>
          </a:p>
        </p:txBody>
      </p:sp>
      <p:pic>
        <p:nvPicPr>
          <p:cNvPr id="18" name="Imagen 17">
            <a:extLst>
              <a:ext uri="{FF2B5EF4-FFF2-40B4-BE49-F238E27FC236}">
                <a16:creationId xmlns:a16="http://schemas.microsoft.com/office/drawing/2014/main" id="{37245B5D-C051-4203-BDAD-771BA0DCA6BC}"/>
              </a:ext>
            </a:extLst>
          </p:cNvPr>
          <p:cNvPicPr>
            <a:picLocks noChangeAspect="1"/>
          </p:cNvPicPr>
          <p:nvPr/>
        </p:nvPicPr>
        <p:blipFill>
          <a:blip r:embed="rId5"/>
          <a:stretch>
            <a:fillRect/>
          </a:stretch>
        </p:blipFill>
        <p:spPr>
          <a:xfrm>
            <a:off x="381000" y="1874604"/>
            <a:ext cx="13413072" cy="668748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1625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7" name="CuadroTexto 16">
            <a:extLst>
              <a:ext uri="{FF2B5EF4-FFF2-40B4-BE49-F238E27FC236}">
                <a16:creationId xmlns:a16="http://schemas.microsoft.com/office/drawing/2014/main" id="{B590DCC1-0DDB-4664-BD83-A2943EF98117}"/>
              </a:ext>
            </a:extLst>
          </p:cNvPr>
          <p:cNvSpPr txBox="1"/>
          <p:nvPr/>
        </p:nvSpPr>
        <p:spPr>
          <a:xfrm>
            <a:off x="14020800" y="1857324"/>
            <a:ext cx="4038600" cy="2677656"/>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Generación de URL</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Se genera el </a:t>
            </a:r>
            <a:r>
              <a:rPr lang="es-PE" sz="2600" dirty="0" err="1">
                <a:solidFill>
                  <a:schemeClr val="bg1"/>
                </a:solidFill>
                <a:latin typeface="Bahnschrift SemiBold" panose="020B0502040204020203" pitchFamily="34" charset="0"/>
              </a:rPr>
              <a:t>url</a:t>
            </a:r>
            <a:r>
              <a:rPr lang="es-PE" sz="2600" dirty="0">
                <a:solidFill>
                  <a:schemeClr val="bg1"/>
                </a:solidFill>
                <a:latin typeface="Bahnschrift SemiBold" panose="020B0502040204020203" pitchFamily="34" charset="0"/>
              </a:rPr>
              <a:t> a través del API del BCRP. Utilizamos el código de API del BCRP de Cobre: </a:t>
            </a:r>
            <a:r>
              <a:rPr lang="es-PE" sz="2600" b="1" i="1" dirty="0">
                <a:solidFill>
                  <a:schemeClr val="bg1"/>
                </a:solidFill>
                <a:latin typeface="Bahnschrift SemiBold" panose="020B0502040204020203" pitchFamily="34" charset="0"/>
              </a:rPr>
              <a:t>“</a:t>
            </a:r>
            <a:r>
              <a:rPr lang="es-PE" sz="2600" b="1" i="1" u="sng" dirty="0">
                <a:solidFill>
                  <a:schemeClr val="bg1"/>
                </a:solidFill>
                <a:latin typeface="Bahnschrift SemiBold" panose="020B0502040204020203" pitchFamily="34" charset="0"/>
              </a:rPr>
              <a:t>RD12951DM</a:t>
            </a:r>
            <a:r>
              <a:rPr lang="es-PE" sz="2600" b="1" i="1" dirty="0">
                <a:solidFill>
                  <a:schemeClr val="bg1"/>
                </a:solidFill>
                <a:latin typeface="Bahnschrift SemiBold" panose="020B0502040204020203" pitchFamily="34" charset="0"/>
              </a:rPr>
              <a:t>”. </a:t>
            </a:r>
          </a:p>
        </p:txBody>
      </p:sp>
      <p:pic>
        <p:nvPicPr>
          <p:cNvPr id="18" name="Imagen 17">
            <a:extLst>
              <a:ext uri="{FF2B5EF4-FFF2-40B4-BE49-F238E27FC236}">
                <a16:creationId xmlns:a16="http://schemas.microsoft.com/office/drawing/2014/main" id="{37245B5D-C051-4203-BDAD-771BA0DCA6BC}"/>
              </a:ext>
            </a:extLst>
          </p:cNvPr>
          <p:cNvPicPr>
            <a:picLocks noChangeAspect="1"/>
          </p:cNvPicPr>
          <p:nvPr/>
        </p:nvPicPr>
        <p:blipFill>
          <a:blip r:embed="rId5"/>
          <a:stretch>
            <a:fillRect/>
          </a:stretch>
        </p:blipFill>
        <p:spPr>
          <a:xfrm>
            <a:off x="381000" y="1874604"/>
            <a:ext cx="13413072" cy="6687483"/>
          </a:xfrm>
          <a:prstGeom prst="rect">
            <a:avLst/>
          </a:prstGeom>
          <a:effectLst>
            <a:outerShdw blurRad="63500" sx="102000" sy="102000" algn="ctr" rotWithShape="0">
              <a:prstClr val="black">
                <a:alpha val="40000"/>
              </a:prstClr>
            </a:outerShdw>
          </a:effectLst>
        </p:spPr>
      </p:pic>
      <p:cxnSp>
        <p:nvCxnSpPr>
          <p:cNvPr id="12" name="Conector: angular 11">
            <a:extLst>
              <a:ext uri="{FF2B5EF4-FFF2-40B4-BE49-F238E27FC236}">
                <a16:creationId xmlns:a16="http://schemas.microsoft.com/office/drawing/2014/main" id="{AC883339-13DB-487A-A924-9B69616463D0}"/>
              </a:ext>
            </a:extLst>
          </p:cNvPr>
          <p:cNvCxnSpPr>
            <a:endCxn id="18" idx="0"/>
          </p:cNvCxnSpPr>
          <p:nvPr/>
        </p:nvCxnSpPr>
        <p:spPr>
          <a:xfrm rot="10800000">
            <a:off x="7087537" y="1874604"/>
            <a:ext cx="7080245" cy="2165134"/>
          </a:xfrm>
          <a:prstGeom prst="bentConnector4">
            <a:avLst>
              <a:gd name="adj1" fmla="val 36079"/>
              <a:gd name="adj2" fmla="val 135445"/>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371209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7" name="CuadroTexto 16">
            <a:extLst>
              <a:ext uri="{FF2B5EF4-FFF2-40B4-BE49-F238E27FC236}">
                <a16:creationId xmlns:a16="http://schemas.microsoft.com/office/drawing/2014/main" id="{B590DCC1-0DDB-4664-BD83-A2943EF98117}"/>
              </a:ext>
            </a:extLst>
          </p:cNvPr>
          <p:cNvSpPr txBox="1"/>
          <p:nvPr/>
        </p:nvSpPr>
        <p:spPr>
          <a:xfrm>
            <a:off x="14020800" y="1857324"/>
            <a:ext cx="4038600" cy="2677656"/>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Generación de URL</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Se genera el </a:t>
            </a:r>
            <a:r>
              <a:rPr lang="es-PE" sz="2600" dirty="0" err="1">
                <a:solidFill>
                  <a:schemeClr val="bg1"/>
                </a:solidFill>
                <a:latin typeface="Bahnschrift SemiBold" panose="020B0502040204020203" pitchFamily="34" charset="0"/>
              </a:rPr>
              <a:t>url</a:t>
            </a:r>
            <a:r>
              <a:rPr lang="es-PE" sz="2600" dirty="0">
                <a:solidFill>
                  <a:schemeClr val="bg1"/>
                </a:solidFill>
                <a:latin typeface="Bahnschrift SemiBold" panose="020B0502040204020203" pitchFamily="34" charset="0"/>
              </a:rPr>
              <a:t> a través del API del BCRP. Utilizamos el código de API del BCRP de Zinc: </a:t>
            </a:r>
            <a:r>
              <a:rPr lang="es-PE" sz="2600" b="1" i="1" dirty="0">
                <a:solidFill>
                  <a:schemeClr val="bg1"/>
                </a:solidFill>
                <a:latin typeface="Bahnschrift SemiBold" panose="020B0502040204020203" pitchFamily="34" charset="0"/>
              </a:rPr>
              <a:t>"</a:t>
            </a:r>
            <a:r>
              <a:rPr lang="es-PE" sz="2600" b="1" i="1" u="sng" dirty="0">
                <a:solidFill>
                  <a:schemeClr val="bg1"/>
                </a:solidFill>
                <a:latin typeface="Bahnschrift SemiBold" panose="020B0502040204020203" pitchFamily="34" charset="0"/>
              </a:rPr>
              <a:t>RD13029DM</a:t>
            </a:r>
            <a:r>
              <a:rPr lang="es-PE" sz="2600" b="1" i="1" dirty="0">
                <a:solidFill>
                  <a:schemeClr val="bg1"/>
                </a:solidFill>
                <a:latin typeface="Bahnschrift SemiBold" panose="020B0502040204020203" pitchFamily="34" charset="0"/>
              </a:rPr>
              <a:t>“.</a:t>
            </a:r>
          </a:p>
        </p:txBody>
      </p:sp>
      <p:pic>
        <p:nvPicPr>
          <p:cNvPr id="15" name="Imagen 14">
            <a:extLst>
              <a:ext uri="{FF2B5EF4-FFF2-40B4-BE49-F238E27FC236}">
                <a16:creationId xmlns:a16="http://schemas.microsoft.com/office/drawing/2014/main" id="{419143AC-A166-4ACF-8E67-F35D2A61C0AE}"/>
              </a:ext>
            </a:extLst>
          </p:cNvPr>
          <p:cNvPicPr>
            <a:picLocks noChangeAspect="1"/>
          </p:cNvPicPr>
          <p:nvPr/>
        </p:nvPicPr>
        <p:blipFill>
          <a:blip r:embed="rId5"/>
          <a:stretch>
            <a:fillRect/>
          </a:stretch>
        </p:blipFill>
        <p:spPr>
          <a:xfrm>
            <a:off x="533400" y="2046869"/>
            <a:ext cx="13420819" cy="6365528"/>
          </a:xfrm>
          <a:prstGeom prst="rect">
            <a:avLst/>
          </a:prstGeom>
          <a:effectLst>
            <a:outerShdw blurRad="63500" sx="102000" sy="102000" algn="ctr" rotWithShape="0">
              <a:prstClr val="black">
                <a:alpha val="40000"/>
              </a:prstClr>
            </a:outerShdw>
          </a:effectLst>
        </p:spPr>
      </p:pic>
      <p:cxnSp>
        <p:nvCxnSpPr>
          <p:cNvPr id="12" name="Conector: angular 11">
            <a:extLst>
              <a:ext uri="{FF2B5EF4-FFF2-40B4-BE49-F238E27FC236}">
                <a16:creationId xmlns:a16="http://schemas.microsoft.com/office/drawing/2014/main" id="{AC883339-13DB-487A-A924-9B69616463D0}"/>
              </a:ext>
            </a:extLst>
          </p:cNvPr>
          <p:cNvCxnSpPr>
            <a:cxnSpLocks/>
          </p:cNvCxnSpPr>
          <p:nvPr/>
        </p:nvCxnSpPr>
        <p:spPr>
          <a:xfrm rot="10800000">
            <a:off x="7087537" y="1874604"/>
            <a:ext cx="7080245" cy="2165134"/>
          </a:xfrm>
          <a:prstGeom prst="bentConnector4">
            <a:avLst>
              <a:gd name="adj1" fmla="val 36079"/>
              <a:gd name="adj2" fmla="val 135445"/>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228387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7" name="CuadroTexto 16">
            <a:extLst>
              <a:ext uri="{FF2B5EF4-FFF2-40B4-BE49-F238E27FC236}">
                <a16:creationId xmlns:a16="http://schemas.microsoft.com/office/drawing/2014/main" id="{B590DCC1-0DDB-4664-BD83-A2943EF98117}"/>
              </a:ext>
            </a:extLst>
          </p:cNvPr>
          <p:cNvSpPr txBox="1"/>
          <p:nvPr/>
        </p:nvSpPr>
        <p:spPr>
          <a:xfrm>
            <a:off x="14020800" y="1857324"/>
            <a:ext cx="4038600" cy="2677656"/>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Generación de URL</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Se genera el </a:t>
            </a:r>
            <a:r>
              <a:rPr lang="es-PE" sz="2600" dirty="0" err="1">
                <a:solidFill>
                  <a:schemeClr val="bg1"/>
                </a:solidFill>
                <a:latin typeface="Bahnschrift SemiBold" panose="020B0502040204020203" pitchFamily="34" charset="0"/>
              </a:rPr>
              <a:t>url</a:t>
            </a:r>
            <a:r>
              <a:rPr lang="es-PE" sz="2600" dirty="0">
                <a:solidFill>
                  <a:schemeClr val="bg1"/>
                </a:solidFill>
                <a:latin typeface="Bahnschrift SemiBold" panose="020B0502040204020203" pitchFamily="34" charset="0"/>
              </a:rPr>
              <a:t> a través del API del BCRP. Utilizamos el código de API del BCRP de Plata</a:t>
            </a:r>
            <a:r>
              <a:rPr lang="es-PE" sz="2600" b="1" i="1" u="sng" dirty="0">
                <a:solidFill>
                  <a:schemeClr val="bg1"/>
                </a:solidFill>
                <a:latin typeface="Bahnschrift SemiBold" panose="020B0502040204020203" pitchFamily="34" charset="0"/>
              </a:rPr>
              <a:t>: "RD12996DM"</a:t>
            </a:r>
          </a:p>
        </p:txBody>
      </p:sp>
      <p:pic>
        <p:nvPicPr>
          <p:cNvPr id="15" name="Imagen 14">
            <a:extLst>
              <a:ext uri="{FF2B5EF4-FFF2-40B4-BE49-F238E27FC236}">
                <a16:creationId xmlns:a16="http://schemas.microsoft.com/office/drawing/2014/main" id="{419143AC-A166-4ACF-8E67-F35D2A61C0AE}"/>
              </a:ext>
            </a:extLst>
          </p:cNvPr>
          <p:cNvPicPr>
            <a:picLocks noChangeAspect="1"/>
          </p:cNvPicPr>
          <p:nvPr/>
        </p:nvPicPr>
        <p:blipFill>
          <a:blip r:embed="rId5"/>
          <a:stretch>
            <a:fillRect/>
          </a:stretch>
        </p:blipFill>
        <p:spPr>
          <a:xfrm>
            <a:off x="533400" y="2046869"/>
            <a:ext cx="13420819" cy="6365528"/>
          </a:xfrm>
          <a:prstGeom prst="rect">
            <a:avLst/>
          </a:prstGeom>
          <a:effectLst>
            <a:outerShdw blurRad="63500" sx="102000" sy="102000" algn="ctr" rotWithShape="0">
              <a:prstClr val="black">
                <a:alpha val="40000"/>
              </a:prstClr>
            </a:outerShdw>
          </a:effectLst>
        </p:spPr>
      </p:pic>
      <p:pic>
        <p:nvPicPr>
          <p:cNvPr id="16" name="Imagen 15">
            <a:extLst>
              <a:ext uri="{FF2B5EF4-FFF2-40B4-BE49-F238E27FC236}">
                <a16:creationId xmlns:a16="http://schemas.microsoft.com/office/drawing/2014/main" id="{0F47BB10-8FBA-43CC-B8DD-3993E9A9BF03}"/>
              </a:ext>
            </a:extLst>
          </p:cNvPr>
          <p:cNvPicPr>
            <a:picLocks noChangeAspect="1"/>
          </p:cNvPicPr>
          <p:nvPr/>
        </p:nvPicPr>
        <p:blipFill>
          <a:blip r:embed="rId6"/>
          <a:stretch>
            <a:fillRect/>
          </a:stretch>
        </p:blipFill>
        <p:spPr>
          <a:xfrm>
            <a:off x="428718" y="1957783"/>
            <a:ext cx="13674679" cy="6454614"/>
          </a:xfrm>
          <a:prstGeom prst="rect">
            <a:avLst/>
          </a:prstGeom>
          <a:effectLst>
            <a:outerShdw blurRad="63500" sx="102000" sy="102000" algn="ctr" rotWithShape="0">
              <a:prstClr val="black">
                <a:alpha val="40000"/>
              </a:prstClr>
            </a:outerShdw>
          </a:effectLst>
        </p:spPr>
      </p:pic>
      <p:cxnSp>
        <p:nvCxnSpPr>
          <p:cNvPr id="12" name="Conector: angular 11">
            <a:extLst>
              <a:ext uri="{FF2B5EF4-FFF2-40B4-BE49-F238E27FC236}">
                <a16:creationId xmlns:a16="http://schemas.microsoft.com/office/drawing/2014/main" id="{AC883339-13DB-487A-A924-9B69616463D0}"/>
              </a:ext>
            </a:extLst>
          </p:cNvPr>
          <p:cNvCxnSpPr>
            <a:cxnSpLocks/>
          </p:cNvCxnSpPr>
          <p:nvPr/>
        </p:nvCxnSpPr>
        <p:spPr>
          <a:xfrm rot="10800000">
            <a:off x="7087537" y="1874604"/>
            <a:ext cx="7080245" cy="2165134"/>
          </a:xfrm>
          <a:prstGeom prst="bentConnector4">
            <a:avLst>
              <a:gd name="adj1" fmla="val 36079"/>
              <a:gd name="adj2" fmla="val 135445"/>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318643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7" name="Imagen 16">
            <a:extLst>
              <a:ext uri="{FF2B5EF4-FFF2-40B4-BE49-F238E27FC236}">
                <a16:creationId xmlns:a16="http://schemas.microsoft.com/office/drawing/2014/main" id="{72044BA1-EF3E-42E6-A923-3DD3C0C59B16}"/>
              </a:ext>
            </a:extLst>
          </p:cNvPr>
          <p:cNvPicPr>
            <a:picLocks noChangeAspect="1"/>
          </p:cNvPicPr>
          <p:nvPr/>
        </p:nvPicPr>
        <p:blipFill>
          <a:blip r:embed="rId5"/>
          <a:stretch>
            <a:fillRect/>
          </a:stretch>
        </p:blipFill>
        <p:spPr>
          <a:xfrm>
            <a:off x="762000" y="2137446"/>
            <a:ext cx="13660756" cy="3086531"/>
          </a:xfrm>
          <a:prstGeom prst="rect">
            <a:avLst/>
          </a:prstGeom>
          <a:effectLst>
            <a:outerShdw blurRad="63500" sx="102000" sy="102000" algn="ctr" rotWithShape="0">
              <a:prstClr val="black">
                <a:alpha val="40000"/>
              </a:prstClr>
            </a:outerShdw>
          </a:effectLst>
        </p:spPr>
      </p:pic>
      <p:pic>
        <p:nvPicPr>
          <p:cNvPr id="18" name="Imagen 17">
            <a:extLst>
              <a:ext uri="{FF2B5EF4-FFF2-40B4-BE49-F238E27FC236}">
                <a16:creationId xmlns:a16="http://schemas.microsoft.com/office/drawing/2014/main" id="{E9A968FC-B036-43F0-951C-14A4D13ADC56}"/>
              </a:ext>
            </a:extLst>
          </p:cNvPr>
          <p:cNvPicPr>
            <a:picLocks noChangeAspect="1"/>
          </p:cNvPicPr>
          <p:nvPr/>
        </p:nvPicPr>
        <p:blipFill>
          <a:blip r:embed="rId6"/>
          <a:stretch>
            <a:fillRect/>
          </a:stretch>
        </p:blipFill>
        <p:spPr>
          <a:xfrm>
            <a:off x="761999" y="5694512"/>
            <a:ext cx="13660756" cy="2343477"/>
          </a:xfrm>
          <a:prstGeom prst="rect">
            <a:avLst/>
          </a:prstGeom>
          <a:effectLst>
            <a:outerShdw blurRad="63500" sx="102000" sy="102000" algn="ctr" rotWithShape="0">
              <a:prstClr val="black">
                <a:alpha val="40000"/>
              </a:prstClr>
            </a:outerShdw>
          </a:effectLst>
        </p:spPr>
      </p:pic>
      <p:sp>
        <p:nvSpPr>
          <p:cNvPr id="19" name="CuadroTexto 18">
            <a:extLst>
              <a:ext uri="{FF2B5EF4-FFF2-40B4-BE49-F238E27FC236}">
                <a16:creationId xmlns:a16="http://schemas.microsoft.com/office/drawing/2014/main" id="{32A13110-EC73-408F-856B-E2AAE7B7E0CE}"/>
              </a:ext>
            </a:extLst>
          </p:cNvPr>
          <p:cNvSpPr txBox="1"/>
          <p:nvPr/>
        </p:nvSpPr>
        <p:spPr>
          <a:xfrm>
            <a:off x="14782800" y="3205256"/>
            <a:ext cx="3352800" cy="2585323"/>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Iterar</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Generamos el bucle para determinar las llaves de la data en formato JSON</a:t>
            </a:r>
          </a:p>
        </p:txBody>
      </p:sp>
    </p:spTree>
    <p:extLst>
      <p:ext uri="{BB962C8B-B14F-4D97-AF65-F5344CB8AC3E}">
        <p14:creationId xmlns:p14="http://schemas.microsoft.com/office/powerpoint/2010/main" val="392090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7" name="Imagen 16">
            <a:extLst>
              <a:ext uri="{FF2B5EF4-FFF2-40B4-BE49-F238E27FC236}">
                <a16:creationId xmlns:a16="http://schemas.microsoft.com/office/drawing/2014/main" id="{6F8A3EED-863B-465B-8A35-8BF7049D7761}"/>
              </a:ext>
            </a:extLst>
          </p:cNvPr>
          <p:cNvPicPr>
            <a:picLocks noChangeAspect="1"/>
          </p:cNvPicPr>
          <p:nvPr/>
        </p:nvPicPr>
        <p:blipFill>
          <a:blip r:embed="rId5"/>
          <a:stretch>
            <a:fillRect/>
          </a:stretch>
        </p:blipFill>
        <p:spPr>
          <a:xfrm>
            <a:off x="435269" y="1620049"/>
            <a:ext cx="13411200" cy="6836533"/>
          </a:xfrm>
          <a:prstGeom prst="rect">
            <a:avLst/>
          </a:prstGeom>
          <a:effectLst>
            <a:outerShdw blurRad="63500" sx="102000" sy="102000" algn="ctr" rotWithShape="0">
              <a:prstClr val="black">
                <a:alpha val="40000"/>
              </a:prstClr>
            </a:outerShdw>
          </a:effectLst>
        </p:spPr>
      </p:pic>
      <p:sp>
        <p:nvSpPr>
          <p:cNvPr id="18" name="CuadroTexto 17">
            <a:extLst>
              <a:ext uri="{FF2B5EF4-FFF2-40B4-BE49-F238E27FC236}">
                <a16:creationId xmlns:a16="http://schemas.microsoft.com/office/drawing/2014/main" id="{64E45CEF-A68F-49C3-A469-4BCBB27682EA}"/>
              </a:ext>
            </a:extLst>
          </p:cNvPr>
          <p:cNvSpPr txBox="1"/>
          <p:nvPr/>
        </p:nvSpPr>
        <p:spPr>
          <a:xfrm>
            <a:off x="14209133" y="3746242"/>
            <a:ext cx="3886200" cy="1785104"/>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Print</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Utilizamos el print para determinar los valores que conforman la llaves. </a:t>
            </a:r>
          </a:p>
        </p:txBody>
      </p:sp>
      <p:cxnSp>
        <p:nvCxnSpPr>
          <p:cNvPr id="28" name="Conector: angular 27">
            <a:extLst>
              <a:ext uri="{FF2B5EF4-FFF2-40B4-BE49-F238E27FC236}">
                <a16:creationId xmlns:a16="http://schemas.microsoft.com/office/drawing/2014/main" id="{1388616C-C06B-4F48-AB3E-442DDCDBA3A1}"/>
              </a:ext>
            </a:extLst>
          </p:cNvPr>
          <p:cNvCxnSpPr>
            <a:endCxn id="17" idx="0"/>
          </p:cNvCxnSpPr>
          <p:nvPr/>
        </p:nvCxnSpPr>
        <p:spPr>
          <a:xfrm rot="10800000">
            <a:off x="7140870" y="1620050"/>
            <a:ext cx="9089731" cy="2075651"/>
          </a:xfrm>
          <a:prstGeom prst="bentConnector4">
            <a:avLst>
              <a:gd name="adj1" fmla="val 0"/>
              <a:gd name="adj2" fmla="val 121240"/>
            </a:avLst>
          </a:prstGeom>
          <a:ln w="28575" cap="flat">
            <a:solidFill>
              <a:srgbClr val="EB7C1E"/>
            </a:solidFill>
            <a:prstDash val="solid"/>
            <a:headEnd type="triangle" w="lg" len="med"/>
            <a:tailEnd type="diamond" w="lg" len="lg"/>
          </a:ln>
        </p:spPr>
      </p:cxnSp>
      <p:cxnSp>
        <p:nvCxnSpPr>
          <p:cNvPr id="32" name="Conector: angular 31">
            <a:extLst>
              <a:ext uri="{FF2B5EF4-FFF2-40B4-BE49-F238E27FC236}">
                <a16:creationId xmlns:a16="http://schemas.microsoft.com/office/drawing/2014/main" id="{E05BE888-8EC4-4A88-BCE7-95FC6ED65354}"/>
              </a:ext>
            </a:extLst>
          </p:cNvPr>
          <p:cNvCxnSpPr>
            <a:endCxn id="17" idx="2"/>
          </p:cNvCxnSpPr>
          <p:nvPr/>
        </p:nvCxnSpPr>
        <p:spPr>
          <a:xfrm rot="10800000" flipV="1">
            <a:off x="7140869" y="5676900"/>
            <a:ext cx="9089732" cy="2779682"/>
          </a:xfrm>
          <a:prstGeom prst="bentConnector4">
            <a:avLst>
              <a:gd name="adj1" fmla="val -5748"/>
              <a:gd name="adj2" fmla="val 139945"/>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109674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7" name="CuadroTexto 16">
            <a:extLst>
              <a:ext uri="{FF2B5EF4-FFF2-40B4-BE49-F238E27FC236}">
                <a16:creationId xmlns:a16="http://schemas.microsoft.com/office/drawing/2014/main" id="{701C9FB1-9D32-4D25-8446-82DCA328956D}"/>
              </a:ext>
            </a:extLst>
          </p:cNvPr>
          <p:cNvSpPr txBox="1"/>
          <p:nvPr/>
        </p:nvSpPr>
        <p:spPr>
          <a:xfrm>
            <a:off x="13800323" y="1115883"/>
            <a:ext cx="3886200" cy="4678204"/>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Diccionario</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Se genera el diccionario.</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Extaer</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Extraemos la lista de valores que buscamos con la clave ‘periodos’ en el diccionario y devuelve el valor en la lista señalada.</a:t>
            </a: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pic>
        <p:nvPicPr>
          <p:cNvPr id="18" name="Imagen 17">
            <a:extLst>
              <a:ext uri="{FF2B5EF4-FFF2-40B4-BE49-F238E27FC236}">
                <a16:creationId xmlns:a16="http://schemas.microsoft.com/office/drawing/2014/main" id="{D6260BE4-3E76-45DC-AC7F-D982507EEE5A}"/>
              </a:ext>
            </a:extLst>
          </p:cNvPr>
          <p:cNvPicPr>
            <a:picLocks noChangeAspect="1"/>
          </p:cNvPicPr>
          <p:nvPr/>
        </p:nvPicPr>
        <p:blipFill>
          <a:blip r:embed="rId5"/>
          <a:stretch>
            <a:fillRect/>
          </a:stretch>
        </p:blipFill>
        <p:spPr>
          <a:xfrm>
            <a:off x="426129" y="1115883"/>
            <a:ext cx="12522624" cy="4027617"/>
          </a:xfrm>
          <a:prstGeom prst="rect">
            <a:avLst/>
          </a:prstGeom>
          <a:effectLst>
            <a:outerShdw blurRad="63500" sx="102000" sy="102000" algn="ctr" rotWithShape="0">
              <a:prstClr val="black">
                <a:alpha val="40000"/>
              </a:prstClr>
            </a:outerShdw>
          </a:effectLst>
        </p:spPr>
      </p:pic>
      <p:sp>
        <p:nvSpPr>
          <p:cNvPr id="22" name="CuadroTexto 21">
            <a:extLst>
              <a:ext uri="{FF2B5EF4-FFF2-40B4-BE49-F238E27FC236}">
                <a16:creationId xmlns:a16="http://schemas.microsoft.com/office/drawing/2014/main" id="{BEEB3BD5-C57C-498D-9C99-26DBAF0A0A86}"/>
              </a:ext>
            </a:extLst>
          </p:cNvPr>
          <p:cNvSpPr txBox="1"/>
          <p:nvPr/>
        </p:nvSpPr>
        <p:spPr>
          <a:xfrm>
            <a:off x="-16343" y="5291225"/>
            <a:ext cx="8120929" cy="1785104"/>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Generacion</a:t>
            </a: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 de lista</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Creamos una lista para almacenar los valores de la lista de producción.</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sp>
        <p:nvSpPr>
          <p:cNvPr id="23" name="CuadroTexto 22">
            <a:extLst>
              <a:ext uri="{FF2B5EF4-FFF2-40B4-BE49-F238E27FC236}">
                <a16:creationId xmlns:a16="http://schemas.microsoft.com/office/drawing/2014/main" id="{F7FA28A2-9533-499A-80DB-18DB38E7A9FE}"/>
              </a:ext>
            </a:extLst>
          </p:cNvPr>
          <p:cNvSpPr txBox="1"/>
          <p:nvPr/>
        </p:nvSpPr>
        <p:spPr>
          <a:xfrm>
            <a:off x="8359045" y="5378589"/>
            <a:ext cx="9696628" cy="3970318"/>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1er Iteración</a:t>
            </a:r>
            <a:r>
              <a:rPr lang="es-PE" sz="2800" dirty="0">
                <a:solidFill>
                  <a:schemeClr val="bg1"/>
                </a:solidFill>
                <a:latin typeface="Bahnschrift SemiBold" panose="020B0502040204020203" pitchFamily="34" charset="0"/>
              </a:rPr>
              <a:t>: Creamos la primera iteración </a:t>
            </a:r>
            <a:r>
              <a:rPr lang="es-PE" sz="2600" dirty="0">
                <a:solidFill>
                  <a:schemeClr val="bg1"/>
                </a:solidFill>
                <a:latin typeface="Bahnschrift SemiBold" panose="020B0502040204020203" pitchFamily="34" charset="0"/>
              </a:rPr>
              <a:t>sobre cada elemento b en la lista periodos_produccion.</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Extaer</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Dentro de cada periodo b, busca la clave '</a:t>
            </a:r>
            <a:r>
              <a:rPr lang="es-PE" sz="2600" dirty="0" err="1">
                <a:solidFill>
                  <a:schemeClr val="bg1"/>
                </a:solidFill>
                <a:latin typeface="Bahnschrift SemiBold" panose="020B0502040204020203" pitchFamily="34" charset="0"/>
              </a:rPr>
              <a:t>values</a:t>
            </a:r>
            <a:r>
              <a:rPr lang="es-PE" sz="2600" dirty="0">
                <a:solidFill>
                  <a:schemeClr val="bg1"/>
                </a:solidFill>
                <a:latin typeface="Bahnschrift SemiBold" panose="020B0502040204020203" pitchFamily="34" charset="0"/>
              </a:rPr>
              <a:t>’.</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2da Iteración</a:t>
            </a:r>
            <a:r>
              <a:rPr lang="es-PE" sz="2800" dirty="0">
                <a:solidFill>
                  <a:schemeClr val="bg1"/>
                </a:solidFill>
                <a:latin typeface="Bahnschrift SemiBold" panose="020B0502040204020203" pitchFamily="34" charset="0"/>
              </a:rPr>
              <a:t>: </a:t>
            </a:r>
            <a:r>
              <a:rPr lang="es-PE" sz="2600" dirty="0">
                <a:solidFill>
                  <a:schemeClr val="bg1"/>
                </a:solidFill>
                <a:latin typeface="Bahnschrift SemiBold" panose="020B0502040204020203" pitchFamily="34" charset="0"/>
              </a:rPr>
              <a:t>Creamos una segunda iteración para cada valor de x en la lista valores.</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cxnSp>
        <p:nvCxnSpPr>
          <p:cNvPr id="26" name="Conector: angular 25">
            <a:extLst>
              <a:ext uri="{FF2B5EF4-FFF2-40B4-BE49-F238E27FC236}">
                <a16:creationId xmlns:a16="http://schemas.microsoft.com/office/drawing/2014/main" id="{7368C8A9-C84D-4B55-B9E9-B4F4345C102D}"/>
              </a:ext>
            </a:extLst>
          </p:cNvPr>
          <p:cNvCxnSpPr>
            <a:endCxn id="18" idx="0"/>
          </p:cNvCxnSpPr>
          <p:nvPr/>
        </p:nvCxnSpPr>
        <p:spPr>
          <a:xfrm rot="10800000">
            <a:off x="6687442" y="1115883"/>
            <a:ext cx="9238359" cy="12700"/>
          </a:xfrm>
          <a:prstGeom prst="bentConnector4">
            <a:avLst>
              <a:gd name="adj1" fmla="val -14996"/>
              <a:gd name="adj2" fmla="val 1642858"/>
            </a:avLst>
          </a:prstGeom>
          <a:ln w="28575" cap="flat">
            <a:solidFill>
              <a:srgbClr val="EB7C1E"/>
            </a:solidFill>
            <a:prstDash val="solid"/>
            <a:headEnd type="triangle" w="lg" len="med"/>
            <a:tailEnd type="diamond" w="lg" len="lg"/>
          </a:ln>
        </p:spPr>
      </p:cxnSp>
      <p:cxnSp>
        <p:nvCxnSpPr>
          <p:cNvPr id="30" name="Conector: angular 29">
            <a:extLst>
              <a:ext uri="{FF2B5EF4-FFF2-40B4-BE49-F238E27FC236}">
                <a16:creationId xmlns:a16="http://schemas.microsoft.com/office/drawing/2014/main" id="{7ED9F6DE-B564-4F77-B4C3-201F189E60F4}"/>
              </a:ext>
            </a:extLst>
          </p:cNvPr>
          <p:cNvCxnSpPr>
            <a:stCxn id="23" idx="2"/>
            <a:endCxn id="18" idx="2"/>
          </p:cNvCxnSpPr>
          <p:nvPr/>
        </p:nvCxnSpPr>
        <p:spPr>
          <a:xfrm rot="5400000" flipH="1">
            <a:off x="7844696" y="3986245"/>
            <a:ext cx="4205407" cy="6519918"/>
          </a:xfrm>
          <a:prstGeom prst="bentConnector3">
            <a:avLst>
              <a:gd name="adj1" fmla="val -5436"/>
            </a:avLst>
          </a:prstGeom>
          <a:ln w="28575" cap="flat">
            <a:solidFill>
              <a:srgbClr val="EB7C1E"/>
            </a:solidFill>
            <a:prstDash val="solid"/>
            <a:headEnd type="triangle" w="lg" len="med"/>
            <a:tailEnd type="diamond" w="lg" len="lg"/>
          </a:ln>
        </p:spPr>
      </p:cxnSp>
      <p:cxnSp>
        <p:nvCxnSpPr>
          <p:cNvPr id="32" name="Conector: angular 31">
            <a:extLst>
              <a:ext uri="{FF2B5EF4-FFF2-40B4-BE49-F238E27FC236}">
                <a16:creationId xmlns:a16="http://schemas.microsoft.com/office/drawing/2014/main" id="{6688B0A6-E17E-490B-92F5-409B4B6C5A31}"/>
              </a:ext>
            </a:extLst>
          </p:cNvPr>
          <p:cNvCxnSpPr>
            <a:endCxn id="18" idx="1"/>
          </p:cNvCxnSpPr>
          <p:nvPr/>
        </p:nvCxnSpPr>
        <p:spPr>
          <a:xfrm rot="16200000" flipV="1">
            <a:off x="297147" y="3258675"/>
            <a:ext cx="3946637" cy="3688671"/>
          </a:xfrm>
          <a:prstGeom prst="bentConnector4">
            <a:avLst>
              <a:gd name="adj1" fmla="val -6543"/>
              <a:gd name="adj2" fmla="val 106197"/>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2044975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7" name="Imagen 16">
            <a:extLst>
              <a:ext uri="{FF2B5EF4-FFF2-40B4-BE49-F238E27FC236}">
                <a16:creationId xmlns:a16="http://schemas.microsoft.com/office/drawing/2014/main" id="{9B280532-702D-4201-ACEF-F9F4B9ABCF0D}"/>
              </a:ext>
            </a:extLst>
          </p:cNvPr>
          <p:cNvPicPr>
            <a:picLocks noChangeAspect="1"/>
          </p:cNvPicPr>
          <p:nvPr/>
        </p:nvPicPr>
        <p:blipFill>
          <a:blip r:embed="rId5"/>
          <a:stretch>
            <a:fillRect/>
          </a:stretch>
        </p:blipFill>
        <p:spPr>
          <a:xfrm>
            <a:off x="1371600" y="2358130"/>
            <a:ext cx="13803651" cy="4010585"/>
          </a:xfrm>
          <a:prstGeom prst="rect">
            <a:avLst/>
          </a:prstGeom>
          <a:effectLst>
            <a:outerShdw blurRad="63500" sx="102000" sy="102000" algn="ctr" rotWithShape="0">
              <a:prstClr val="black">
                <a:alpha val="40000"/>
              </a:prstClr>
            </a:outerShdw>
          </a:effectLst>
        </p:spPr>
      </p:pic>
      <p:sp>
        <p:nvSpPr>
          <p:cNvPr id="18" name="CuadroTexto 17">
            <a:extLst>
              <a:ext uri="{FF2B5EF4-FFF2-40B4-BE49-F238E27FC236}">
                <a16:creationId xmlns:a16="http://schemas.microsoft.com/office/drawing/2014/main" id="{48E37DB0-E11D-4308-87E4-7CE35C0793DB}"/>
              </a:ext>
            </a:extLst>
          </p:cNvPr>
          <p:cNvSpPr txBox="1"/>
          <p:nvPr/>
        </p:nvSpPr>
        <p:spPr>
          <a:xfrm>
            <a:off x="838200" y="7159662"/>
            <a:ext cx="15381087" cy="1785104"/>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Lista</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Utilizamos la misma lógica de la iteración doble para la lista de los valores </a:t>
            </a:r>
            <a:r>
              <a:rPr lang="es-PE" sz="2600" dirty="0" err="1">
                <a:solidFill>
                  <a:schemeClr val="bg1"/>
                </a:solidFill>
                <a:latin typeface="Bahnschrift SemiBold" panose="020B0502040204020203" pitchFamily="34" charset="0"/>
              </a:rPr>
              <a:t>pbi_index</a:t>
            </a:r>
            <a:r>
              <a:rPr lang="es-PE" sz="2600" dirty="0">
                <a:solidFill>
                  <a:schemeClr val="bg1"/>
                </a:solidFill>
                <a:latin typeface="Bahnschrift SemiBold" panose="020B0502040204020203" pitchFamily="34" charset="0"/>
              </a:rPr>
              <a:t>.</a:t>
            </a: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99653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8" name="CuadroTexto 17">
            <a:extLst>
              <a:ext uri="{FF2B5EF4-FFF2-40B4-BE49-F238E27FC236}">
                <a16:creationId xmlns:a16="http://schemas.microsoft.com/office/drawing/2014/main" id="{48E37DB0-E11D-4308-87E4-7CE35C0793DB}"/>
              </a:ext>
            </a:extLst>
          </p:cNvPr>
          <p:cNvSpPr txBox="1"/>
          <p:nvPr/>
        </p:nvSpPr>
        <p:spPr>
          <a:xfrm>
            <a:off x="990600" y="5311093"/>
            <a:ext cx="15381087" cy="2677656"/>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Lista</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Definimos una lista “fechas”, la cual alberga los valores de las fechas.</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Iterar</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Utilizamos la misma lógica de la iteración, en el que “q” va a representar cada valor en la lista. Por lo tanto, realizamos el bucle que itera sobre cada elemento de la lista periodos_producción.</a:t>
            </a: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pic>
        <p:nvPicPr>
          <p:cNvPr id="15" name="Imagen 14">
            <a:extLst>
              <a:ext uri="{FF2B5EF4-FFF2-40B4-BE49-F238E27FC236}">
                <a16:creationId xmlns:a16="http://schemas.microsoft.com/office/drawing/2014/main" id="{81E8CAA6-FD01-4BA0-B849-9882AEF0AA35}"/>
              </a:ext>
            </a:extLst>
          </p:cNvPr>
          <p:cNvPicPr>
            <a:picLocks noChangeAspect="1"/>
          </p:cNvPicPr>
          <p:nvPr/>
        </p:nvPicPr>
        <p:blipFill>
          <a:blip r:embed="rId5"/>
          <a:stretch>
            <a:fillRect/>
          </a:stretch>
        </p:blipFill>
        <p:spPr>
          <a:xfrm>
            <a:off x="1600200" y="2416528"/>
            <a:ext cx="13832230" cy="21624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611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2047"/>
        </a:solidFill>
        <a:effectLst/>
      </p:bgPr>
    </p:bg>
    <p:spTree>
      <p:nvGrpSpPr>
        <p:cNvPr id="1" name=""/>
        <p:cNvGrpSpPr/>
        <p:nvPr/>
      </p:nvGrpSpPr>
      <p:grpSpPr>
        <a:xfrm>
          <a:off x="0" y="0"/>
          <a:ext cx="0" cy="0"/>
          <a:chOff x="0" y="0"/>
          <a:chExt cx="0" cy="0"/>
        </a:xfrm>
      </p:grpSpPr>
      <p:sp>
        <p:nvSpPr>
          <p:cNvPr id="2" name="Freeform 2" descr="Genera una imagen que represente la mineria que tenga el estilo anime que muestre un paisaje "/>
          <p:cNvSpPr/>
          <p:nvPr/>
        </p:nvSpPr>
        <p:spPr>
          <a:xfrm>
            <a:off x="8127471" y="-19050"/>
            <a:ext cx="10160529" cy="10287002"/>
          </a:xfrm>
          <a:custGeom>
            <a:avLst/>
            <a:gdLst/>
            <a:ahLst/>
            <a:cxnLst/>
            <a:rect l="l" t="t" r="r" b="b"/>
            <a:pathLst>
              <a:path w="10160529" h="10287002">
                <a:moveTo>
                  <a:pt x="0" y="0"/>
                </a:moveTo>
                <a:lnTo>
                  <a:pt x="10160529" y="0"/>
                </a:lnTo>
                <a:lnTo>
                  <a:pt x="10160529" y="10287002"/>
                </a:lnTo>
                <a:lnTo>
                  <a:pt x="0" y="10287002"/>
                </a:lnTo>
                <a:lnTo>
                  <a:pt x="0" y="0"/>
                </a:lnTo>
                <a:close/>
              </a:path>
            </a:pathLst>
          </a:custGeom>
          <a:blipFill>
            <a:blip r:embed="rId2"/>
            <a:stretch>
              <a:fillRect r="-1244"/>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0540" y="1028700"/>
            <a:ext cx="7171230" cy="819150"/>
          </a:xfrm>
          <a:prstGeom prst="rect">
            <a:avLst/>
          </a:prstGeom>
        </p:spPr>
        <p:txBody>
          <a:bodyPr lIns="0" tIns="0" rIns="0" bIns="0" rtlCol="0" anchor="t">
            <a:spAutoFit/>
          </a:bodyPr>
          <a:lstStyle/>
          <a:p>
            <a:pPr algn="ctr">
              <a:lnSpc>
                <a:spcPts val="6480"/>
              </a:lnSpc>
            </a:pPr>
            <a:r>
              <a:rPr lang="en-US" sz="5400" b="1" i="1">
                <a:solidFill>
                  <a:srgbClr val="FFFFFF"/>
                </a:solidFill>
                <a:latin typeface="IBM Plex Sans Bold Italics"/>
                <a:ea typeface="IBM Plex Sans Bold Italics"/>
                <a:cs typeface="IBM Plex Sans Bold Italics"/>
                <a:sym typeface="IBM Plex Sans Bold Italics"/>
              </a:rPr>
              <a:t>MINERALES(API) </a:t>
            </a:r>
          </a:p>
        </p:txBody>
      </p:sp>
      <p:sp>
        <p:nvSpPr>
          <p:cNvPr id="5" name="TextBox 5"/>
          <p:cNvSpPr txBox="1"/>
          <p:nvPr/>
        </p:nvSpPr>
        <p:spPr>
          <a:xfrm>
            <a:off x="-1693586" y="9732555"/>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6" name="TextBox 6"/>
          <p:cNvSpPr txBox="1"/>
          <p:nvPr/>
        </p:nvSpPr>
        <p:spPr>
          <a:xfrm>
            <a:off x="570540" y="2748102"/>
            <a:ext cx="7171230" cy="5448300"/>
          </a:xfrm>
          <a:prstGeom prst="rect">
            <a:avLst/>
          </a:prstGeom>
        </p:spPr>
        <p:txBody>
          <a:bodyPr lIns="0" tIns="0" rIns="0" bIns="0" rtlCol="0" anchor="t">
            <a:spAutoFit/>
          </a:bodyPr>
          <a:lstStyle/>
          <a:p>
            <a:pPr marL="0" lvl="0" indent="0" algn="just">
              <a:lnSpc>
                <a:spcPts val="3359"/>
              </a:lnSpc>
            </a:pPr>
            <a:r>
              <a:rPr lang="en-US" sz="2799" spc="25">
                <a:solidFill>
                  <a:srgbClr val="FFFFFF"/>
                </a:solidFill>
                <a:latin typeface="IBM Plex Sans"/>
                <a:ea typeface="IBM Plex Sans"/>
                <a:cs typeface="IBM Plex Sans"/>
                <a:sym typeface="IBM Plex Sans"/>
              </a:rPr>
              <a:t>Este proyecto tiene como objetivo analizar la relación entre la producción de los principales minerales en Perú y el Producto Bruto Interno (PBI) del sector de minería e hidrocarburos a nivel nacional, utilizando técnicas de regresión lineal.</a:t>
            </a:r>
          </a:p>
          <a:p>
            <a:pPr marL="0" lvl="0" indent="0" algn="just">
              <a:lnSpc>
                <a:spcPts val="3359"/>
              </a:lnSpc>
            </a:pPr>
            <a:endParaRPr lang="en-US" sz="2799" spc="25">
              <a:solidFill>
                <a:srgbClr val="FFFFFF"/>
              </a:solidFill>
              <a:latin typeface="IBM Plex Sans"/>
              <a:ea typeface="IBM Plex Sans"/>
              <a:cs typeface="IBM Plex Sans"/>
              <a:sym typeface="IBM Plex Sans"/>
            </a:endParaRPr>
          </a:p>
          <a:p>
            <a:pPr algn="just">
              <a:lnSpc>
                <a:spcPts val="3359"/>
              </a:lnSpc>
            </a:pPr>
            <a:r>
              <a:rPr lang="en-US" sz="2799" spc="26">
                <a:solidFill>
                  <a:srgbClr val="FFFFFF"/>
                </a:solidFill>
                <a:latin typeface="IBM Plex Sans"/>
                <a:ea typeface="IBM Plex Sans"/>
                <a:cs typeface="IBM Plex Sans"/>
                <a:sym typeface="IBM Plex Sans"/>
              </a:rPr>
              <a:t>La finalidad es determinar cómo las variaciones en la producción influyen en el crecimiento económico de estos sectores, proporcionando información valiosa que facilite la toma de decisiones en políticas económicas y empresariales.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18177"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8" name="CuadroTexto 17">
            <a:extLst>
              <a:ext uri="{FF2B5EF4-FFF2-40B4-BE49-F238E27FC236}">
                <a16:creationId xmlns:a16="http://schemas.microsoft.com/office/drawing/2014/main" id="{48E37DB0-E11D-4308-87E4-7CE35C0793DB}"/>
              </a:ext>
            </a:extLst>
          </p:cNvPr>
          <p:cNvSpPr txBox="1"/>
          <p:nvPr/>
        </p:nvSpPr>
        <p:spPr>
          <a:xfrm>
            <a:off x="1438698" y="5844248"/>
            <a:ext cx="15410604" cy="3570208"/>
          </a:xfrm>
          <a:prstGeom prst="rect">
            <a:avLst/>
          </a:prstGeom>
          <a:noFill/>
        </p:spPr>
        <p:txBody>
          <a:bodyPr wrap="square" rtlCol="0">
            <a:spAutoFit/>
          </a:bodyPr>
          <a:lstStyle/>
          <a:p>
            <a:pPr marL="285750" indent="-285750" algn="just">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Definimos</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Definimos la lista glosario.</a:t>
            </a: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DataFrame</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Elaboramos el dataframe con la lista de glosario, el cual se genera a partir de los atributos elaborados previamente.</a:t>
            </a: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DataFrame</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Nos aseguramos que la columna Fechas en el </a:t>
            </a:r>
            <a:r>
              <a:rPr lang="es-PE" sz="2600" dirty="0" err="1">
                <a:solidFill>
                  <a:schemeClr val="bg1"/>
                </a:solidFill>
                <a:latin typeface="Bahnschrift SemiBold" panose="020B0502040204020203" pitchFamily="34" charset="0"/>
              </a:rPr>
              <a:t>DataFrame</a:t>
            </a:r>
            <a:r>
              <a:rPr lang="es-PE" sz="2600" dirty="0">
                <a:solidFill>
                  <a:schemeClr val="bg1"/>
                </a:solidFill>
                <a:latin typeface="Bahnschrift SemiBold" panose="020B0502040204020203" pitchFamily="34" charset="0"/>
              </a:rPr>
              <a:t> </a:t>
            </a:r>
            <a:r>
              <a:rPr lang="es-PE" sz="2600" dirty="0" err="1">
                <a:solidFill>
                  <a:schemeClr val="bg1"/>
                </a:solidFill>
                <a:latin typeface="Bahnschrift SemiBold" panose="020B0502040204020203" pitchFamily="34" charset="0"/>
              </a:rPr>
              <a:t>df</a:t>
            </a:r>
            <a:r>
              <a:rPr lang="es-PE" sz="2600" dirty="0">
                <a:solidFill>
                  <a:schemeClr val="bg1"/>
                </a:solidFill>
                <a:latin typeface="Bahnschrift SemiBold" panose="020B0502040204020203" pitchFamily="34" charset="0"/>
              </a:rPr>
              <a:t> esté en formato de fecha y hora (</a:t>
            </a:r>
            <a:r>
              <a:rPr lang="es-PE" sz="2600" dirty="0" err="1">
                <a:solidFill>
                  <a:schemeClr val="bg1"/>
                </a:solidFill>
                <a:latin typeface="Bahnschrift SemiBold" panose="020B0502040204020203" pitchFamily="34" charset="0"/>
              </a:rPr>
              <a:t>datetime</a:t>
            </a:r>
            <a:r>
              <a:rPr lang="es-PE" sz="2600" dirty="0">
                <a:solidFill>
                  <a:schemeClr val="bg1"/>
                </a:solidFill>
                <a:latin typeface="Bahnschrift SemiBold" panose="020B0502040204020203" pitchFamily="34" charset="0"/>
              </a:rPr>
              <a:t>). Del mismo modo, nos aseguramos que la columna </a:t>
            </a:r>
            <a:r>
              <a:rPr lang="es-PE" sz="2600" dirty="0" err="1">
                <a:solidFill>
                  <a:schemeClr val="bg1"/>
                </a:solidFill>
                <a:latin typeface="Bahnschrift SemiBold" panose="020B0502040204020203" pitchFamily="34" charset="0"/>
              </a:rPr>
              <a:t>Produccion</a:t>
            </a:r>
            <a:r>
              <a:rPr lang="es-PE" sz="2600" dirty="0">
                <a:solidFill>
                  <a:schemeClr val="bg1"/>
                </a:solidFill>
                <a:latin typeface="Bahnschrift SemiBold" panose="020B0502040204020203" pitchFamily="34" charset="0"/>
              </a:rPr>
              <a:t> en el </a:t>
            </a:r>
            <a:r>
              <a:rPr lang="es-PE" sz="2600" dirty="0" err="1">
                <a:solidFill>
                  <a:schemeClr val="bg1"/>
                </a:solidFill>
                <a:latin typeface="Bahnschrift SemiBold" panose="020B0502040204020203" pitchFamily="34" charset="0"/>
              </a:rPr>
              <a:t>DataFrame</a:t>
            </a:r>
            <a:r>
              <a:rPr lang="es-PE" sz="2600" dirty="0">
                <a:solidFill>
                  <a:schemeClr val="bg1"/>
                </a:solidFill>
                <a:latin typeface="Bahnschrift SemiBold" panose="020B0502040204020203" pitchFamily="34" charset="0"/>
              </a:rPr>
              <a:t> </a:t>
            </a:r>
            <a:r>
              <a:rPr lang="es-PE" sz="2600" dirty="0" err="1">
                <a:solidFill>
                  <a:schemeClr val="bg1"/>
                </a:solidFill>
                <a:latin typeface="Bahnschrift SemiBold" panose="020B0502040204020203" pitchFamily="34" charset="0"/>
              </a:rPr>
              <a:t>df</a:t>
            </a:r>
            <a:r>
              <a:rPr lang="es-PE" sz="2600" dirty="0">
                <a:solidFill>
                  <a:schemeClr val="bg1"/>
                </a:solidFill>
                <a:latin typeface="Bahnschrift SemiBold" panose="020B0502040204020203" pitchFamily="34" charset="0"/>
              </a:rPr>
              <a:t> esté en formato numérico.</a:t>
            </a:r>
          </a:p>
        </p:txBody>
      </p:sp>
      <p:pic>
        <p:nvPicPr>
          <p:cNvPr id="16" name="Imagen 15">
            <a:extLst>
              <a:ext uri="{FF2B5EF4-FFF2-40B4-BE49-F238E27FC236}">
                <a16:creationId xmlns:a16="http://schemas.microsoft.com/office/drawing/2014/main" id="{E4EA12F1-7FC4-4010-976C-F20AEE64D6BA}"/>
              </a:ext>
            </a:extLst>
          </p:cNvPr>
          <p:cNvPicPr>
            <a:picLocks noChangeAspect="1"/>
          </p:cNvPicPr>
          <p:nvPr/>
        </p:nvPicPr>
        <p:blipFill>
          <a:blip r:embed="rId5"/>
          <a:stretch>
            <a:fillRect/>
          </a:stretch>
        </p:blipFill>
        <p:spPr>
          <a:xfrm>
            <a:off x="2057400" y="1370555"/>
            <a:ext cx="13765546" cy="4296375"/>
          </a:xfrm>
          <a:prstGeom prst="rect">
            <a:avLst/>
          </a:prstGeom>
          <a:effectLst>
            <a:outerShdw blurRad="63500" sx="102000" sy="102000" algn="ctr" rotWithShape="0">
              <a:prstClr val="black">
                <a:alpha val="40000"/>
              </a:prstClr>
            </a:outerShdw>
          </a:effectLst>
        </p:spPr>
      </p:pic>
      <p:cxnSp>
        <p:nvCxnSpPr>
          <p:cNvPr id="19" name="Conector: angular 18">
            <a:extLst>
              <a:ext uri="{FF2B5EF4-FFF2-40B4-BE49-F238E27FC236}">
                <a16:creationId xmlns:a16="http://schemas.microsoft.com/office/drawing/2014/main" id="{C00DC3D7-E2DD-45B6-AE92-2570B12D388B}"/>
              </a:ext>
            </a:extLst>
          </p:cNvPr>
          <p:cNvCxnSpPr>
            <a:stCxn id="18" idx="1"/>
            <a:endCxn id="16" idx="0"/>
          </p:cNvCxnSpPr>
          <p:nvPr/>
        </p:nvCxnSpPr>
        <p:spPr>
          <a:xfrm rot="10800000" flipH="1">
            <a:off x="1438697" y="1370556"/>
            <a:ext cx="7501475" cy="6258797"/>
          </a:xfrm>
          <a:prstGeom prst="bentConnector4">
            <a:avLst>
              <a:gd name="adj1" fmla="val -3047"/>
              <a:gd name="adj2" fmla="val 103652"/>
            </a:avLst>
          </a:prstGeom>
          <a:ln w="28575" cap="flat">
            <a:solidFill>
              <a:srgbClr val="EB7C1E"/>
            </a:solidFill>
            <a:prstDash val="solid"/>
            <a:headEnd type="triangle" w="lg" len="med"/>
            <a:tailEnd type="diamond" w="lg" len="lg"/>
          </a:ln>
        </p:spPr>
      </p:cxnSp>
      <p:cxnSp>
        <p:nvCxnSpPr>
          <p:cNvPr id="23" name="Conector: angular 22">
            <a:extLst>
              <a:ext uri="{FF2B5EF4-FFF2-40B4-BE49-F238E27FC236}">
                <a16:creationId xmlns:a16="http://schemas.microsoft.com/office/drawing/2014/main" id="{C329F4EC-162E-4FFC-8377-224AF058816A}"/>
              </a:ext>
            </a:extLst>
          </p:cNvPr>
          <p:cNvCxnSpPr>
            <a:cxnSpLocks/>
            <a:stCxn id="18" idx="3"/>
            <a:endCxn id="16" idx="3"/>
          </p:cNvCxnSpPr>
          <p:nvPr/>
        </p:nvCxnSpPr>
        <p:spPr>
          <a:xfrm flipH="1" flipV="1">
            <a:off x="15822946" y="3518743"/>
            <a:ext cx="1026356" cy="4110609"/>
          </a:xfrm>
          <a:prstGeom prst="bentConnector3">
            <a:avLst>
              <a:gd name="adj1" fmla="val -22273"/>
            </a:avLst>
          </a:prstGeom>
          <a:ln w="28575" cap="flat">
            <a:solidFill>
              <a:srgbClr val="EB7C1E"/>
            </a:solidFill>
            <a:prstDash val="solid"/>
            <a:headEnd type="triangle" w="lg" len="med"/>
            <a:tailEnd type="diamond" w="lg" len="lg"/>
          </a:ln>
        </p:spPr>
      </p:cxnSp>
    </p:spTree>
    <p:extLst>
      <p:ext uri="{BB962C8B-B14F-4D97-AF65-F5344CB8AC3E}">
        <p14:creationId xmlns:p14="http://schemas.microsoft.com/office/powerpoint/2010/main" val="404676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8" name="CuadroTexto 17">
            <a:extLst>
              <a:ext uri="{FF2B5EF4-FFF2-40B4-BE49-F238E27FC236}">
                <a16:creationId xmlns:a16="http://schemas.microsoft.com/office/drawing/2014/main" id="{48E37DB0-E11D-4308-87E4-7CE35C0793DB}"/>
              </a:ext>
            </a:extLst>
          </p:cNvPr>
          <p:cNvSpPr txBox="1"/>
          <p:nvPr/>
        </p:nvSpPr>
        <p:spPr>
          <a:xfrm>
            <a:off x="1295400" y="6795022"/>
            <a:ext cx="15381087" cy="1785104"/>
          </a:xfrm>
          <a:prstGeom prst="rect">
            <a:avLst/>
          </a:prstGeom>
          <a:noFill/>
        </p:spPr>
        <p:txBody>
          <a:bodyPr wrap="square" rtlCol="0">
            <a:spAutoFit/>
          </a:bodyPr>
          <a:lstStyle/>
          <a:p>
            <a:pPr marL="285750" indent="-285750">
              <a:buFont typeface="Arial" panose="020B0604020202020204" pitchFamily="34" charset="0"/>
              <a:buChar char="•"/>
            </a:pP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Modelo</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Creamos el modelo de regresión lineal a partir de la librería </a:t>
            </a:r>
            <a:r>
              <a:rPr lang="es-PE" sz="2600" i="1" dirty="0" err="1">
                <a:solidFill>
                  <a:schemeClr val="bg1"/>
                </a:solidFill>
                <a:latin typeface="Bahnschrift SemiBold" panose="020B0502040204020203" pitchFamily="34" charset="0"/>
              </a:rPr>
              <a:t>statsmodels</a:t>
            </a:r>
            <a:r>
              <a:rPr lang="es-PE" sz="2600" i="1"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el cual está definido por un eje X (producción) y un eje Y (PBI).</a:t>
            </a:r>
            <a:endParaRPr lang="es-PE" sz="2600" i="1"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pic>
        <p:nvPicPr>
          <p:cNvPr id="16" name="Imagen 15">
            <a:extLst>
              <a:ext uri="{FF2B5EF4-FFF2-40B4-BE49-F238E27FC236}">
                <a16:creationId xmlns:a16="http://schemas.microsoft.com/office/drawing/2014/main" id="{ECCE2D67-921C-4528-968E-209D5814C9E5}"/>
              </a:ext>
            </a:extLst>
          </p:cNvPr>
          <p:cNvPicPr>
            <a:picLocks noChangeAspect="1"/>
          </p:cNvPicPr>
          <p:nvPr/>
        </p:nvPicPr>
        <p:blipFill>
          <a:blip r:embed="rId5"/>
          <a:stretch>
            <a:fillRect/>
          </a:stretch>
        </p:blipFill>
        <p:spPr>
          <a:xfrm>
            <a:off x="1828800" y="1770631"/>
            <a:ext cx="13784599" cy="460121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297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1" name="AutoShape 11"/>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8" name="CuadroTexto 17">
            <a:extLst>
              <a:ext uri="{FF2B5EF4-FFF2-40B4-BE49-F238E27FC236}">
                <a16:creationId xmlns:a16="http://schemas.microsoft.com/office/drawing/2014/main" id="{48E37DB0-E11D-4308-87E4-7CE35C0793DB}"/>
              </a:ext>
            </a:extLst>
          </p:cNvPr>
          <p:cNvSpPr txBox="1"/>
          <p:nvPr/>
        </p:nvSpPr>
        <p:spPr>
          <a:xfrm>
            <a:off x="1426481" y="6237843"/>
            <a:ext cx="15381087" cy="1785104"/>
          </a:xfrm>
          <a:prstGeom prst="rect">
            <a:avLst/>
          </a:prstGeom>
          <a:noFill/>
        </p:spPr>
        <p:txBody>
          <a:bodyPr wrap="square" rtlCol="0">
            <a:spAutoFit/>
          </a:bodyPr>
          <a:lstStyle/>
          <a:p>
            <a:pPr marL="285750" indent="-285750">
              <a:buFont typeface="Arial" panose="020B0604020202020204" pitchFamily="34" charset="0"/>
              <a:buChar char="•"/>
            </a:pPr>
            <a:r>
              <a:rPr lang="es-PE" sz="3200" b="1" i="1" u="sng" dirty="0" err="1">
                <a:solidFill>
                  <a:schemeClr val="bg1"/>
                </a:solidFill>
                <a:effectLst>
                  <a:outerShdw blurRad="38100" dist="38100" dir="2700000" algn="tl">
                    <a:srgbClr val="000000">
                      <a:alpha val="43137"/>
                    </a:srgbClr>
                  </a:outerShdw>
                </a:effectLst>
                <a:latin typeface="Bahnschrift SemiBold" panose="020B0502040204020203" pitchFamily="34" charset="0"/>
              </a:rPr>
              <a:t>Matplotlib.pyplot</a:t>
            </a:r>
            <a:r>
              <a:rPr lang="es-PE" sz="2800" dirty="0">
                <a:solidFill>
                  <a:schemeClr val="bg1"/>
                </a:solidFill>
                <a:latin typeface="Bahnschrift SemiBold" panose="020B0502040204020203" pitchFamily="34" charset="0"/>
              </a:rPr>
              <a:t>:</a:t>
            </a:r>
            <a:r>
              <a:rPr lang="es-PE" sz="2600" dirty="0">
                <a:solidFill>
                  <a:schemeClr val="bg1"/>
                </a:solidFill>
                <a:latin typeface="Bahnschrift SemiBold" panose="020B0502040204020203" pitchFamily="34" charset="0"/>
              </a:rPr>
              <a:t> Creamos el gráfico con </a:t>
            </a:r>
            <a:r>
              <a:rPr lang="es-PE" sz="2600" dirty="0" err="1">
                <a:solidFill>
                  <a:schemeClr val="bg1"/>
                </a:solidFill>
                <a:latin typeface="Bahnschrift SemiBold" panose="020B0502040204020203" pitchFamily="34" charset="0"/>
              </a:rPr>
              <a:t>matplotlib</a:t>
            </a:r>
            <a:r>
              <a:rPr lang="es-PE" sz="2600" dirty="0">
                <a:solidFill>
                  <a:schemeClr val="bg1"/>
                </a:solidFill>
                <a:latin typeface="Bahnschrift SemiBold" panose="020B0502040204020203" pitchFamily="34" charset="0"/>
              </a:rPr>
              <a:t> y definimos los ejes que van a estar participando del modelo.</a:t>
            </a:r>
            <a:endParaRPr lang="es-PE" sz="2600" i="1"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pic>
        <p:nvPicPr>
          <p:cNvPr id="15" name="Imagen 14">
            <a:extLst>
              <a:ext uri="{FF2B5EF4-FFF2-40B4-BE49-F238E27FC236}">
                <a16:creationId xmlns:a16="http://schemas.microsoft.com/office/drawing/2014/main" id="{2A0C3329-0FB6-4125-8F26-41D31C8AC5A3}"/>
              </a:ext>
            </a:extLst>
          </p:cNvPr>
          <p:cNvPicPr>
            <a:picLocks noChangeAspect="1"/>
          </p:cNvPicPr>
          <p:nvPr/>
        </p:nvPicPr>
        <p:blipFill>
          <a:blip r:embed="rId5"/>
          <a:stretch>
            <a:fillRect/>
          </a:stretch>
        </p:blipFill>
        <p:spPr>
          <a:xfrm>
            <a:off x="1532771" y="2060625"/>
            <a:ext cx="15327137" cy="307816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571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6" name="Imagen 15">
            <a:extLst>
              <a:ext uri="{FF2B5EF4-FFF2-40B4-BE49-F238E27FC236}">
                <a16:creationId xmlns:a16="http://schemas.microsoft.com/office/drawing/2014/main" id="{9862B0EE-9F88-464C-8A3E-F984287FA7F9}"/>
              </a:ext>
            </a:extLst>
          </p:cNvPr>
          <p:cNvPicPr>
            <a:picLocks noChangeAspect="1"/>
          </p:cNvPicPr>
          <p:nvPr/>
        </p:nvPicPr>
        <p:blipFill>
          <a:blip r:embed="rId5"/>
          <a:stretch>
            <a:fillRect/>
          </a:stretch>
        </p:blipFill>
        <p:spPr>
          <a:xfrm>
            <a:off x="3248025" y="1066800"/>
            <a:ext cx="11791950" cy="8153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5531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6" name="Imagen 15">
            <a:extLst>
              <a:ext uri="{FF2B5EF4-FFF2-40B4-BE49-F238E27FC236}">
                <a16:creationId xmlns:a16="http://schemas.microsoft.com/office/drawing/2014/main" id="{8B13A2FD-E4F8-4159-852C-C7DFDF75EB03}"/>
              </a:ext>
            </a:extLst>
          </p:cNvPr>
          <p:cNvPicPr>
            <a:picLocks noChangeAspect="1"/>
          </p:cNvPicPr>
          <p:nvPr/>
        </p:nvPicPr>
        <p:blipFill>
          <a:blip r:embed="rId5"/>
          <a:stretch>
            <a:fillRect/>
          </a:stretch>
        </p:blipFill>
        <p:spPr>
          <a:xfrm>
            <a:off x="3248025" y="1066800"/>
            <a:ext cx="11791950" cy="8153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46893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7291" y="263871"/>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3" name="TextBox 13"/>
          <p:cNvSpPr txBox="1"/>
          <p:nvPr/>
        </p:nvSpPr>
        <p:spPr>
          <a:xfrm>
            <a:off x="3438893" y="355311"/>
            <a:ext cx="11410214" cy="457200"/>
          </a:xfrm>
          <a:prstGeom prst="rect">
            <a:avLst/>
          </a:prstGeom>
        </p:spPr>
        <p:txBody>
          <a:bodyPr lIns="0" tIns="0" rIns="0" bIns="0" rtlCol="0" anchor="t">
            <a:spAutoFit/>
          </a:bodyPr>
          <a:lstStyle/>
          <a:p>
            <a:pPr algn="ctr">
              <a:lnSpc>
                <a:spcPts val="3600"/>
              </a:lnSpc>
            </a:pPr>
            <a:r>
              <a:rPr lang="en-US" sz="3000" b="1" dirty="0">
                <a:solidFill>
                  <a:srgbClr val="FFFFFF"/>
                </a:solidFill>
                <a:latin typeface="IBM Plex Sans Bold"/>
                <a:ea typeface="IBM Plex Sans Bold"/>
                <a:cs typeface="IBM Plex Sans Bold"/>
                <a:sym typeface="IBM Plex Sans Bold"/>
              </a:rPr>
              <a:t>Regresión Lineal (OLS)</a:t>
            </a:r>
          </a:p>
        </p:txBody>
      </p:sp>
      <p:sp>
        <p:nvSpPr>
          <p:cNvPr id="14" name="Freeform 14"/>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pic>
        <p:nvPicPr>
          <p:cNvPr id="16" name="Imagen 15">
            <a:extLst>
              <a:ext uri="{FF2B5EF4-FFF2-40B4-BE49-F238E27FC236}">
                <a16:creationId xmlns:a16="http://schemas.microsoft.com/office/drawing/2014/main" id="{43DEBD2A-8CA8-45CF-B847-64FF8B903BB1}"/>
              </a:ext>
            </a:extLst>
          </p:cNvPr>
          <p:cNvPicPr>
            <a:picLocks noChangeAspect="1"/>
          </p:cNvPicPr>
          <p:nvPr/>
        </p:nvPicPr>
        <p:blipFill>
          <a:blip r:embed="rId5"/>
          <a:stretch>
            <a:fillRect/>
          </a:stretch>
        </p:blipFill>
        <p:spPr>
          <a:xfrm>
            <a:off x="3248025" y="1066800"/>
            <a:ext cx="11791950" cy="8153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0344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extLst>
      <p:ext uri="{BB962C8B-B14F-4D97-AF65-F5344CB8AC3E}">
        <p14:creationId xmlns:p14="http://schemas.microsoft.com/office/powerpoint/2010/main" val="42591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grpSp>
        <p:nvGrpSpPr>
          <p:cNvPr id="6" name="Group 6"/>
          <p:cNvGrpSpPr/>
          <p:nvPr/>
        </p:nvGrpSpPr>
        <p:grpSpPr>
          <a:xfrm>
            <a:off x="944743" y="1902377"/>
            <a:ext cx="11515366" cy="6049106"/>
            <a:chOff x="0" y="0"/>
            <a:chExt cx="15353822" cy="8065474"/>
          </a:xfrm>
        </p:grpSpPr>
        <p:sp>
          <p:nvSpPr>
            <p:cNvPr id="7" name="Freeform 7"/>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8" name="Group 8"/>
          <p:cNvGrpSpPr/>
          <p:nvPr/>
        </p:nvGrpSpPr>
        <p:grpSpPr>
          <a:xfrm>
            <a:off x="1156340" y="2114758"/>
            <a:ext cx="11054348" cy="5624344"/>
            <a:chOff x="0" y="0"/>
            <a:chExt cx="15852258" cy="8065474"/>
          </a:xfrm>
        </p:grpSpPr>
        <p:sp>
          <p:nvSpPr>
            <p:cNvPr id="9" name="Freeform 9"/>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sp>
      </p:grpSp>
      <p:sp>
        <p:nvSpPr>
          <p:cNvPr id="10" name="TextBox 10"/>
          <p:cNvSpPr txBox="1"/>
          <p:nvPr/>
        </p:nvSpPr>
        <p:spPr>
          <a:xfrm>
            <a:off x="6119445" y="3199222"/>
            <a:ext cx="5408244" cy="5334794"/>
          </a:xfrm>
          <a:prstGeom prst="rect">
            <a:avLst/>
          </a:prstGeom>
        </p:spPr>
        <p:txBody>
          <a:bodyPr lIns="0" tIns="0" rIns="0" bIns="0" rtlCol="0" anchor="t">
            <a:spAutoFit/>
          </a:bodyPr>
          <a:lstStyle/>
          <a:p>
            <a:pPr algn="just">
              <a:lnSpc>
                <a:spcPts val="3240"/>
              </a:lnSpc>
            </a:pPr>
            <a:r>
              <a:rPr lang="es-PE" sz="2700" dirty="0">
                <a:solidFill>
                  <a:srgbClr val="FFFFFF"/>
                </a:solidFill>
                <a:latin typeface="IBM Plex Sans"/>
                <a:ea typeface="IBM Plex Sans"/>
                <a:cs typeface="IBM Plex Sans"/>
                <a:sym typeface="IBM Plex Sans"/>
              </a:rPr>
              <a:t>En términos sencillos, por cada unidad adicional de producción de cobre, el PBI del sector aumenta en 0.0005 unidades. El R² = 0.958 significa que el 95.8% de la variabilidad en el PBI puede ser explicada por la producción de cobre. Por lo tanto, el coeficiente muestra  como un aumento en la producción de cobre puede influir en el PBI en el sector minero.</a:t>
            </a:r>
            <a:endParaRPr lang="en-US" sz="2700" dirty="0">
              <a:solidFill>
                <a:srgbClr val="FFFFFF"/>
              </a:solidFill>
              <a:latin typeface="IBM Plex Sans"/>
              <a:ea typeface="IBM Plex Sans"/>
              <a:cs typeface="IBM Plex Sans"/>
              <a:sym typeface="IBM Plex Sans"/>
            </a:endParaRPr>
          </a:p>
          <a:p>
            <a:pPr algn="just">
              <a:lnSpc>
                <a:spcPts val="3240"/>
              </a:lnSpc>
            </a:pPr>
            <a:endParaRPr lang="en-US" sz="2700" dirty="0">
              <a:solidFill>
                <a:srgbClr val="FFFFFF"/>
              </a:solidFill>
              <a:latin typeface="IBM Plex Sans"/>
              <a:ea typeface="IBM Plex Sans"/>
              <a:cs typeface="IBM Plex Sans"/>
              <a:sym typeface="IBM Plex Sans"/>
            </a:endParaRPr>
          </a:p>
          <a:p>
            <a:pPr algn="just">
              <a:lnSpc>
                <a:spcPts val="3240"/>
              </a:lnSpc>
            </a:pPr>
            <a:endParaRPr lang="en-US" sz="2700" dirty="0">
              <a:solidFill>
                <a:srgbClr val="FFFFFF"/>
              </a:solidFill>
              <a:latin typeface="IBM Plex Sans"/>
              <a:ea typeface="IBM Plex Sans"/>
              <a:cs typeface="IBM Plex Sans"/>
              <a:sym typeface="IBM Plex Sans"/>
            </a:endParaRPr>
          </a:p>
        </p:txBody>
      </p:sp>
      <p:sp>
        <p:nvSpPr>
          <p:cNvPr id="11" name="Freeform 11" descr="Cobre desciende ante apreciación del dólar y aumento de existencias -  BNamericas"/>
          <p:cNvSpPr/>
          <p:nvPr/>
        </p:nvSpPr>
        <p:spPr>
          <a:xfrm>
            <a:off x="1671013" y="3301030"/>
            <a:ext cx="4134107" cy="3584367"/>
          </a:xfrm>
          <a:custGeom>
            <a:avLst/>
            <a:gdLst/>
            <a:ahLst/>
            <a:cxnLst/>
            <a:rect l="l" t="t" r="r" b="b"/>
            <a:pathLst>
              <a:path w="4134107" h="3584367">
                <a:moveTo>
                  <a:pt x="0" y="0"/>
                </a:moveTo>
                <a:lnTo>
                  <a:pt x="4134107" y="0"/>
                </a:lnTo>
                <a:lnTo>
                  <a:pt x="4134107" y="3584368"/>
                </a:lnTo>
                <a:lnTo>
                  <a:pt x="0" y="3584368"/>
                </a:lnTo>
                <a:lnTo>
                  <a:pt x="0" y="0"/>
                </a:lnTo>
                <a:close/>
              </a:path>
            </a:pathLst>
          </a:custGeom>
          <a:blipFill>
            <a:blip r:embed="rId3"/>
            <a:stretch>
              <a:fillRect r="-29951"/>
            </a:stretch>
          </a:blipFill>
        </p:spPr>
      </p:sp>
      <p:grpSp>
        <p:nvGrpSpPr>
          <p:cNvPr id="12" name="Group 12"/>
          <p:cNvGrpSpPr/>
          <p:nvPr/>
        </p:nvGrpSpPr>
        <p:grpSpPr>
          <a:xfrm>
            <a:off x="12955409" y="3383880"/>
            <a:ext cx="5085454" cy="3086100"/>
            <a:chOff x="0" y="0"/>
            <a:chExt cx="1339379" cy="812800"/>
          </a:xfrm>
        </p:grpSpPr>
        <p:sp>
          <p:nvSpPr>
            <p:cNvPr id="13" name="Freeform 13"/>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4" name="TextBox 14"/>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Zinc - Wikipedia, la enciclopedia libre"/>
          <p:cNvSpPr/>
          <p:nvPr/>
        </p:nvSpPr>
        <p:spPr>
          <a:xfrm>
            <a:off x="13085390" y="3549040"/>
            <a:ext cx="4683105" cy="2755780"/>
          </a:xfrm>
          <a:custGeom>
            <a:avLst/>
            <a:gdLst/>
            <a:ahLst/>
            <a:cxnLst/>
            <a:rect l="l" t="t" r="r" b="b"/>
            <a:pathLst>
              <a:path w="4683105" h="2755780">
                <a:moveTo>
                  <a:pt x="0" y="0"/>
                </a:moveTo>
                <a:lnTo>
                  <a:pt x="4683105" y="0"/>
                </a:lnTo>
                <a:lnTo>
                  <a:pt x="4683105" y="2755780"/>
                </a:lnTo>
                <a:lnTo>
                  <a:pt x="0" y="2755780"/>
                </a:lnTo>
                <a:lnTo>
                  <a:pt x="0" y="0"/>
                </a:lnTo>
                <a:close/>
              </a:path>
            </a:pathLst>
          </a:custGeom>
          <a:blipFill>
            <a:blip r:embed="rId4"/>
            <a:stretch>
              <a:fillRect b="-3876"/>
            </a:stretch>
          </a:blipFill>
        </p:spPr>
      </p:sp>
      <p:sp>
        <p:nvSpPr>
          <p:cNvPr id="16" name="Freeform 16" descr="Conoce las 10 mineras en Latinoamérica que aumentaran su producción de  plata en 2019 - .:: Minería en Línea ::."/>
          <p:cNvSpPr/>
          <p:nvPr/>
        </p:nvSpPr>
        <p:spPr>
          <a:xfrm>
            <a:off x="19326196" y="3714200"/>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5"/>
            <a:stretch>
              <a:fillRect r="-4538"/>
            </a:stretch>
          </a:blipFill>
        </p:spPr>
      </p:sp>
      <p:sp>
        <p:nvSpPr>
          <p:cNvPr id="17" name="TextBox 17"/>
          <p:cNvSpPr txBox="1"/>
          <p:nvPr/>
        </p:nvSpPr>
        <p:spPr>
          <a:xfrm>
            <a:off x="3116811" y="2475323"/>
            <a:ext cx="7171230" cy="552450"/>
          </a:xfrm>
          <a:prstGeom prst="rect">
            <a:avLst/>
          </a:prstGeom>
        </p:spPr>
        <p:txBody>
          <a:bodyPr lIns="0" tIns="0" rIns="0" bIns="0" rtlCol="0" anchor="t">
            <a:spAutoFit/>
          </a:bodyPr>
          <a:lstStyle/>
          <a:p>
            <a:pPr algn="ctr">
              <a:lnSpc>
                <a:spcPts val="4320"/>
              </a:lnSpc>
            </a:pPr>
            <a:r>
              <a:rPr lang="en-US" sz="3600" b="1">
                <a:solidFill>
                  <a:srgbClr val="FFFFFF"/>
                </a:solidFill>
                <a:latin typeface="IBM Plex Sans Bold"/>
                <a:ea typeface="IBM Plex Sans Bold"/>
                <a:cs typeface="IBM Plex Sans Bold"/>
                <a:sym typeface="IBM Plex Sans Bold"/>
              </a:rPr>
              <a:t>Cobre</a:t>
            </a:r>
          </a:p>
        </p:txBody>
      </p:sp>
      <p:sp>
        <p:nvSpPr>
          <p:cNvPr id="18" name="TextBox 18"/>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19" name="Group 19"/>
          <p:cNvGrpSpPr/>
          <p:nvPr/>
        </p:nvGrpSpPr>
        <p:grpSpPr>
          <a:xfrm>
            <a:off x="-904672" y="1021404"/>
            <a:ext cx="20048706" cy="600165"/>
            <a:chOff x="0" y="0"/>
            <a:chExt cx="26731608" cy="800220"/>
          </a:xfrm>
        </p:grpSpPr>
        <p:sp>
          <p:nvSpPr>
            <p:cNvPr id="20" name="Freeform 20"/>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21" name="TextBox 21"/>
          <p:cNvSpPr txBox="1"/>
          <p:nvPr/>
        </p:nvSpPr>
        <p:spPr>
          <a:xfrm>
            <a:off x="11842013" y="2730812"/>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sp>
        <p:nvSpPr>
          <p:cNvPr id="22" name="TextBox 22"/>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23" name="Freeform 23"/>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6">
              <a:alphaModFix amt="57000"/>
              <a:extLst>
                <a:ext uri="{96DAC541-7B7A-43D3-8B79-37D633B846F1}">
                  <asvg:svgBlip xmlns:asvg="http://schemas.microsoft.com/office/drawing/2016/SVG/main" r:embed="rId7"/>
                </a:ext>
              </a:extLst>
            </a:blip>
            <a:stretch>
              <a:fillRect/>
            </a:stretch>
          </a:blipFill>
        </p:spPr>
      </p:sp>
      <p:sp>
        <p:nvSpPr>
          <p:cNvPr id="24" name="CuadroTexto 23">
            <a:extLst>
              <a:ext uri="{FF2B5EF4-FFF2-40B4-BE49-F238E27FC236}">
                <a16:creationId xmlns:a16="http://schemas.microsoft.com/office/drawing/2014/main" id="{9E3B929D-CEF0-4855-8265-F1B0D73E0EFA}"/>
              </a:ext>
            </a:extLst>
          </p:cNvPr>
          <p:cNvSpPr txBox="1"/>
          <p:nvPr/>
        </p:nvSpPr>
        <p:spPr>
          <a:xfrm>
            <a:off x="1156340" y="1004603"/>
            <a:ext cx="15381087" cy="1384995"/>
          </a:xfrm>
          <a:prstGeom prst="rect">
            <a:avLst/>
          </a:prstGeom>
          <a:noFill/>
        </p:spPr>
        <p:txBody>
          <a:bodyPr wrap="square" rtlCol="0">
            <a:spAutoFit/>
          </a:bodyPr>
          <a:lstStyle/>
          <a:p>
            <a:pPr algn="ct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Conclusiones</a:t>
            </a:r>
            <a:r>
              <a:rPr lang="es-PE" sz="2600" dirty="0">
                <a:solidFill>
                  <a:schemeClr val="bg1"/>
                </a:solidFill>
                <a:latin typeface="Bahnschrift SemiBold" panose="020B0502040204020203" pitchFamily="34" charset="0"/>
              </a:rPr>
              <a:t> </a:t>
            </a:r>
            <a:endParaRPr lang="es-PE" sz="2600" i="1"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01848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extLst>
      <p:ext uri="{BB962C8B-B14F-4D97-AF65-F5344CB8AC3E}">
        <p14:creationId xmlns:p14="http://schemas.microsoft.com/office/powerpoint/2010/main" val="2853700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6" name="Freeform 6" descr="Conoce las 10 mineras en Latinoamérica que aumentaran su producción de  plata en 2019 - .:: Minería en Línea ::."/>
          <p:cNvSpPr/>
          <p:nvPr/>
        </p:nvSpPr>
        <p:spPr>
          <a:xfrm>
            <a:off x="19326196" y="4039739"/>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3"/>
            <a:stretch>
              <a:fillRect r="-4538"/>
            </a:stretch>
          </a:blipFill>
        </p:spPr>
      </p:sp>
      <p:sp>
        <p:nvSpPr>
          <p:cNvPr id="7" name="TextBox 7"/>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8" name="Group 8"/>
          <p:cNvGrpSpPr/>
          <p:nvPr/>
        </p:nvGrpSpPr>
        <p:grpSpPr>
          <a:xfrm>
            <a:off x="-904672" y="1021404"/>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316071" y="2011736"/>
            <a:ext cx="11760553" cy="6049106"/>
            <a:chOff x="0" y="0"/>
            <a:chExt cx="15680737" cy="8065474"/>
          </a:xfrm>
        </p:grpSpPr>
        <p:grpSp>
          <p:nvGrpSpPr>
            <p:cNvPr id="12" name="Group 12"/>
            <p:cNvGrpSpPr/>
            <p:nvPr/>
          </p:nvGrpSpPr>
          <p:grpSpPr>
            <a:xfrm>
              <a:off x="0" y="0"/>
              <a:ext cx="15353822" cy="8065474"/>
              <a:chOff x="0" y="0"/>
              <a:chExt cx="15353822" cy="8065474"/>
            </a:xfrm>
          </p:grpSpPr>
          <p:sp>
            <p:nvSpPr>
              <p:cNvPr id="13" name="Freeform 13"/>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14" name="Group 14"/>
            <p:cNvGrpSpPr/>
            <p:nvPr/>
          </p:nvGrpSpPr>
          <p:grpSpPr>
            <a:xfrm>
              <a:off x="282129" y="283174"/>
              <a:ext cx="14739130" cy="7499126"/>
              <a:chOff x="0" y="0"/>
              <a:chExt cx="15852258" cy="8065474"/>
            </a:xfrm>
          </p:grpSpPr>
          <p:sp>
            <p:nvSpPr>
              <p:cNvPr id="15" name="Freeform 15"/>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txBody>
              <a:bodyPr/>
              <a:lstStyle/>
              <a:p>
                <a:endParaRPr lang="es-PE" dirty="0"/>
              </a:p>
            </p:txBody>
          </p:sp>
        </p:grpSp>
        <p:sp>
          <p:nvSpPr>
            <p:cNvPr id="16" name="TextBox 16"/>
            <p:cNvSpPr txBox="1"/>
            <p:nvPr/>
          </p:nvSpPr>
          <p:spPr>
            <a:xfrm>
              <a:off x="6119097" y="94798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sp>
          <p:nvSpPr>
            <p:cNvPr id="17" name="Freeform 17" descr="Zinc - Wikipedia, la enciclopedia libre"/>
            <p:cNvSpPr/>
            <p:nvPr/>
          </p:nvSpPr>
          <p:spPr>
            <a:xfrm>
              <a:off x="840109" y="1958243"/>
              <a:ext cx="6244140" cy="5453114"/>
            </a:xfrm>
            <a:custGeom>
              <a:avLst/>
              <a:gdLst/>
              <a:ahLst/>
              <a:cxnLst/>
              <a:rect l="l" t="t" r="r" b="b"/>
              <a:pathLst>
                <a:path w="6244140" h="5453114">
                  <a:moveTo>
                    <a:pt x="0" y="0"/>
                  </a:moveTo>
                  <a:lnTo>
                    <a:pt x="6244140" y="0"/>
                  </a:lnTo>
                  <a:lnTo>
                    <a:pt x="6244140" y="5453114"/>
                  </a:lnTo>
                  <a:lnTo>
                    <a:pt x="0" y="5453114"/>
                  </a:lnTo>
                  <a:lnTo>
                    <a:pt x="0" y="0"/>
                  </a:lnTo>
                  <a:close/>
                </a:path>
              </a:pathLst>
            </a:custGeom>
            <a:blipFill>
              <a:blip r:embed="rId4"/>
              <a:stretch>
                <a:fillRect r="-42813"/>
              </a:stretch>
            </a:blipFill>
          </p:spPr>
        </p:sp>
        <p:sp>
          <p:nvSpPr>
            <p:cNvPr id="18" name="TextBox 18"/>
            <p:cNvSpPr txBox="1"/>
            <p:nvPr/>
          </p:nvSpPr>
          <p:spPr>
            <a:xfrm>
              <a:off x="7738139" y="1666697"/>
              <a:ext cx="6962895" cy="6018740"/>
            </a:xfrm>
            <a:prstGeom prst="rect">
              <a:avLst/>
            </a:prstGeom>
          </p:spPr>
          <p:txBody>
            <a:bodyPr wrap="square" lIns="0" tIns="0" rIns="0" bIns="0" rtlCol="0" anchor="t">
              <a:spAutoFit/>
            </a:bodyPr>
            <a:lstStyle/>
            <a:p>
              <a:pPr algn="just">
                <a:lnSpc>
                  <a:spcPts val="3240"/>
                </a:lnSpc>
              </a:pPr>
              <a:r>
                <a:rPr lang="en-US" sz="2700" dirty="0">
                  <a:solidFill>
                    <a:srgbClr val="FFFFFF"/>
                  </a:solidFill>
                  <a:latin typeface="Arimo"/>
                  <a:ea typeface="Arimo"/>
                  <a:cs typeface="Arimo"/>
                  <a:sym typeface="Arimo"/>
                </a:rPr>
                <a:t>El coeficiente 0.0007 </a:t>
              </a:r>
              <a:r>
                <a:rPr lang="es-PE" sz="2700" dirty="0">
                  <a:solidFill>
                    <a:srgbClr val="FFFFFF"/>
                  </a:solidFill>
                  <a:latin typeface="Arimo"/>
                  <a:ea typeface="Arimo"/>
                  <a:cs typeface="Arimo"/>
                  <a:sym typeface="Arimo"/>
                </a:rPr>
                <a:t>indica que por cada unidad adicional en la producción de Zinc, el PBI del sector minero e hidrocarburos aumenta en 0.0007 unidades. Por otro lado, </a:t>
              </a:r>
              <a:r>
                <a:rPr lang="es-PE" sz="2700" dirty="0">
                  <a:solidFill>
                    <a:srgbClr val="FFFFFF"/>
                  </a:solidFill>
                  <a:latin typeface="IBM Plex Sans"/>
                  <a:ea typeface="IBM Plex Sans"/>
                  <a:cs typeface="IBM Plex Sans"/>
                  <a:sym typeface="IBM Plex Sans"/>
                </a:rPr>
                <a:t>El R² = 15.1% de variabilidad de PBI, lo cual indica que, en efecto, hay una relación también hay otros factores que afectan al PBI que no están incluidos en este modelo.</a:t>
              </a:r>
              <a:endParaRPr lang="en-US" sz="2700" dirty="0">
                <a:solidFill>
                  <a:srgbClr val="FFFFFF"/>
                </a:solidFill>
                <a:latin typeface="Arimo"/>
                <a:ea typeface="Arimo"/>
                <a:cs typeface="Arimo"/>
                <a:sym typeface="Arimo"/>
              </a:endParaRPr>
            </a:p>
          </p:txBody>
        </p:sp>
      </p:grpSp>
      <p:sp>
        <p:nvSpPr>
          <p:cNvPr id="19" name="Freeform 19"/>
          <p:cNvSpPr/>
          <p:nvPr/>
        </p:nvSpPr>
        <p:spPr>
          <a:xfrm>
            <a:off x="10717158" y="-5157338"/>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5">
              <a:alphaModFix amt="57000"/>
              <a:extLst>
                <a:ext uri="{96DAC541-7B7A-43D3-8B79-37D633B846F1}">
                  <asvg:svgBlip xmlns:asvg="http://schemas.microsoft.com/office/drawing/2016/SVG/main" r:embed="rId6"/>
                </a:ext>
              </a:extLst>
            </a:blip>
            <a:stretch>
              <a:fillRect/>
            </a:stretch>
          </a:blipFill>
        </p:spPr>
        <p:txBody>
          <a:bodyPr/>
          <a:lstStyle/>
          <a:p>
            <a:endParaRPr lang="es-PE" dirty="0"/>
          </a:p>
        </p:txBody>
      </p:sp>
      <p:sp>
        <p:nvSpPr>
          <p:cNvPr id="20" name="CuadroTexto 19">
            <a:extLst>
              <a:ext uri="{FF2B5EF4-FFF2-40B4-BE49-F238E27FC236}">
                <a16:creationId xmlns:a16="http://schemas.microsoft.com/office/drawing/2014/main" id="{A0A044C3-E661-411A-8903-1E0905A6BE50}"/>
              </a:ext>
            </a:extLst>
          </p:cNvPr>
          <p:cNvSpPr txBox="1"/>
          <p:nvPr/>
        </p:nvSpPr>
        <p:spPr>
          <a:xfrm>
            <a:off x="1156340" y="1004603"/>
            <a:ext cx="15381087" cy="1384995"/>
          </a:xfrm>
          <a:prstGeom prst="rect">
            <a:avLst/>
          </a:prstGeom>
          <a:noFill/>
        </p:spPr>
        <p:txBody>
          <a:bodyPr wrap="square" rtlCol="0">
            <a:spAutoFit/>
          </a:bodyPr>
          <a:lstStyle/>
          <a:p>
            <a:pPr algn="ct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Conclusiones</a:t>
            </a:r>
            <a:r>
              <a:rPr lang="es-PE" sz="2600" dirty="0">
                <a:solidFill>
                  <a:schemeClr val="bg1"/>
                </a:solidFill>
                <a:latin typeface="Bahnschrift SemiBold" panose="020B0502040204020203" pitchFamily="34" charset="0"/>
              </a:rPr>
              <a:t> </a:t>
            </a:r>
            <a:endParaRPr lang="es-PE" sz="2600" i="1"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75775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extLst>
      <p:ext uri="{BB962C8B-B14F-4D97-AF65-F5344CB8AC3E}">
        <p14:creationId xmlns:p14="http://schemas.microsoft.com/office/powerpoint/2010/main" val="3932552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6" name="Freeform 6" descr="Conoce las 10 mineras en Latinoamérica que aumentaran su producción de  plata en 2019 - .:: Minería en Línea ::."/>
          <p:cNvSpPr/>
          <p:nvPr/>
        </p:nvSpPr>
        <p:spPr>
          <a:xfrm>
            <a:off x="19326196" y="4039739"/>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3"/>
            <a:stretch>
              <a:fillRect r="-4538"/>
            </a:stretch>
          </a:blipFill>
        </p:spPr>
      </p:sp>
      <p:sp>
        <p:nvSpPr>
          <p:cNvPr id="7" name="TextBox 7"/>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8" name="Group 8"/>
          <p:cNvGrpSpPr/>
          <p:nvPr/>
        </p:nvGrpSpPr>
        <p:grpSpPr>
          <a:xfrm>
            <a:off x="-904672" y="1021404"/>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200401" y="1655688"/>
            <a:ext cx="12215998" cy="6759569"/>
            <a:chOff x="0" y="0"/>
            <a:chExt cx="15353822" cy="8065474"/>
          </a:xfrm>
        </p:grpSpPr>
        <p:grpSp>
          <p:nvGrpSpPr>
            <p:cNvPr id="12" name="Group 12"/>
            <p:cNvGrpSpPr/>
            <p:nvPr/>
          </p:nvGrpSpPr>
          <p:grpSpPr>
            <a:xfrm>
              <a:off x="0" y="0"/>
              <a:ext cx="15353822" cy="8065474"/>
              <a:chOff x="0" y="0"/>
              <a:chExt cx="15353822" cy="8065474"/>
            </a:xfrm>
          </p:grpSpPr>
          <p:sp>
            <p:nvSpPr>
              <p:cNvPr id="13" name="Freeform 13"/>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14" name="Group 14"/>
            <p:cNvGrpSpPr/>
            <p:nvPr/>
          </p:nvGrpSpPr>
          <p:grpSpPr>
            <a:xfrm>
              <a:off x="282129" y="283174"/>
              <a:ext cx="14739130" cy="7499126"/>
              <a:chOff x="0" y="0"/>
              <a:chExt cx="15852258" cy="8065474"/>
            </a:xfrm>
          </p:grpSpPr>
          <p:sp>
            <p:nvSpPr>
              <p:cNvPr id="15" name="Freeform 15"/>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sp>
        </p:grpSp>
        <p:sp>
          <p:nvSpPr>
            <p:cNvPr id="16" name="Freeform 16" descr="Conoce las 10 mineras en Latinoamérica que aumentaran su producción de  plata en 2019 - .:: Minería en Línea ::."/>
            <p:cNvSpPr/>
            <p:nvPr/>
          </p:nvSpPr>
          <p:spPr>
            <a:xfrm>
              <a:off x="8282149" y="2262915"/>
              <a:ext cx="6244140" cy="4830024"/>
            </a:xfrm>
            <a:custGeom>
              <a:avLst/>
              <a:gdLst/>
              <a:ahLst/>
              <a:cxnLst/>
              <a:rect l="l" t="t" r="r" b="b"/>
              <a:pathLst>
                <a:path w="6244140" h="4830024">
                  <a:moveTo>
                    <a:pt x="0" y="0"/>
                  </a:moveTo>
                  <a:lnTo>
                    <a:pt x="6244140" y="0"/>
                  </a:lnTo>
                  <a:lnTo>
                    <a:pt x="6244140" y="4830024"/>
                  </a:lnTo>
                  <a:lnTo>
                    <a:pt x="0" y="4830024"/>
                  </a:lnTo>
                  <a:lnTo>
                    <a:pt x="0" y="0"/>
                  </a:lnTo>
                  <a:close/>
                </a:path>
              </a:pathLst>
            </a:custGeom>
            <a:blipFill>
              <a:blip r:embed="rId3"/>
              <a:stretch>
                <a:fillRect r="-37417"/>
              </a:stretch>
            </a:blipFill>
          </p:spPr>
        </p:sp>
        <p:sp>
          <p:nvSpPr>
            <p:cNvPr id="17" name="TextBox 17"/>
            <p:cNvSpPr txBox="1"/>
            <p:nvPr/>
          </p:nvSpPr>
          <p:spPr>
            <a:xfrm>
              <a:off x="1026463" y="2157686"/>
              <a:ext cx="6435512" cy="4896494"/>
            </a:xfrm>
            <a:prstGeom prst="rect">
              <a:avLst/>
            </a:prstGeom>
          </p:spPr>
          <p:txBody>
            <a:bodyPr lIns="0" tIns="0" rIns="0" bIns="0" rtlCol="0" anchor="t">
              <a:spAutoFit/>
            </a:bodyPr>
            <a:lstStyle/>
            <a:p>
              <a:pPr algn="just">
                <a:lnSpc>
                  <a:spcPts val="3240"/>
                </a:lnSpc>
              </a:pPr>
              <a:r>
                <a:rPr lang="en-US" sz="2700" dirty="0">
                  <a:solidFill>
                    <a:srgbClr val="FFFFFF"/>
                  </a:solidFill>
                  <a:latin typeface="Arimo"/>
                  <a:ea typeface="Arimo"/>
                  <a:cs typeface="Arimo"/>
                  <a:sym typeface="Arimo"/>
                </a:rPr>
                <a:t>El coeficiente </a:t>
              </a:r>
              <a:r>
                <a:rPr lang="es-PE" sz="2700" dirty="0">
                  <a:solidFill>
                    <a:srgbClr val="FFFFFF"/>
                  </a:solidFill>
                  <a:latin typeface="Arimo"/>
                  <a:ea typeface="Arimo"/>
                  <a:cs typeface="Arimo"/>
                  <a:sym typeface="Arimo"/>
                </a:rPr>
                <a:t>0.0003 indica que por cada unidad adicional en la producción de plata, el PBI del sector minero e hidrocarburos aumenta en 0.0003 unidades. Por otro lado, </a:t>
              </a:r>
              <a:r>
                <a:rPr lang="es-PE" sz="2700" dirty="0">
                  <a:solidFill>
                    <a:srgbClr val="FFFFFF"/>
                  </a:solidFill>
                  <a:latin typeface="IBM Plex Sans"/>
                  <a:ea typeface="IBM Plex Sans"/>
                  <a:cs typeface="IBM Plex Sans"/>
                  <a:sym typeface="IBM Plex Sans"/>
                </a:rPr>
                <a:t>El R² = 19.3% de variabilidad de PBI, lo cual indica que hay otros factores que afectan al PBI que no están incluidos en este modelo.</a:t>
              </a:r>
              <a:endParaRPr lang="en-US" sz="2700" dirty="0">
                <a:solidFill>
                  <a:srgbClr val="FFFFFF"/>
                </a:solidFill>
                <a:latin typeface="Arimo"/>
                <a:ea typeface="Arimo"/>
                <a:cs typeface="Arimo"/>
                <a:sym typeface="Arimo"/>
              </a:endParaRPr>
            </a:p>
          </p:txBody>
        </p:sp>
      </p:grpSp>
      <p:sp>
        <p:nvSpPr>
          <p:cNvPr id="18" name="TextBox 18"/>
          <p:cNvSpPr txBox="1"/>
          <p:nvPr/>
        </p:nvSpPr>
        <p:spPr>
          <a:xfrm>
            <a:off x="2871601" y="2903490"/>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Bold"/>
                <a:ea typeface="IBM Plex Sans Bold"/>
                <a:cs typeface="IBM Plex Sans Bold"/>
                <a:sym typeface="IBM Plex Sans Bold"/>
              </a:rPr>
              <a:t>Plata</a:t>
            </a:r>
          </a:p>
        </p:txBody>
      </p:sp>
      <p:sp>
        <p:nvSpPr>
          <p:cNvPr id="19" name="Freeform 19"/>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20" name="CuadroTexto 19">
            <a:extLst>
              <a:ext uri="{FF2B5EF4-FFF2-40B4-BE49-F238E27FC236}">
                <a16:creationId xmlns:a16="http://schemas.microsoft.com/office/drawing/2014/main" id="{84C5930A-3EB1-4B95-BE81-09D50A240525}"/>
              </a:ext>
            </a:extLst>
          </p:cNvPr>
          <p:cNvSpPr txBox="1"/>
          <p:nvPr/>
        </p:nvSpPr>
        <p:spPr>
          <a:xfrm>
            <a:off x="1156340" y="1004603"/>
            <a:ext cx="15381087" cy="1384995"/>
          </a:xfrm>
          <a:prstGeom prst="rect">
            <a:avLst/>
          </a:prstGeom>
          <a:noFill/>
        </p:spPr>
        <p:txBody>
          <a:bodyPr wrap="square" rtlCol="0">
            <a:spAutoFit/>
          </a:bodyPr>
          <a:lstStyle/>
          <a:p>
            <a:pPr algn="ctr"/>
            <a:r>
              <a:rPr lang="es-PE" sz="3200" b="1" i="1" u="sng" dirty="0">
                <a:solidFill>
                  <a:schemeClr val="bg1"/>
                </a:solidFill>
                <a:effectLst>
                  <a:outerShdw blurRad="38100" dist="38100" dir="2700000" algn="tl">
                    <a:srgbClr val="000000">
                      <a:alpha val="43137"/>
                    </a:srgbClr>
                  </a:outerShdw>
                </a:effectLst>
                <a:latin typeface="Bahnschrift SemiBold" panose="020B0502040204020203" pitchFamily="34" charset="0"/>
              </a:rPr>
              <a:t>Conclusiones</a:t>
            </a:r>
            <a:r>
              <a:rPr lang="es-PE" sz="2600" dirty="0">
                <a:solidFill>
                  <a:schemeClr val="bg1"/>
                </a:solidFill>
                <a:latin typeface="Bahnschrift SemiBold" panose="020B0502040204020203" pitchFamily="34" charset="0"/>
              </a:rPr>
              <a:t> </a:t>
            </a:r>
            <a:endParaRPr lang="es-PE" sz="2600" i="1" dirty="0">
              <a:solidFill>
                <a:schemeClr val="bg1"/>
              </a:solidFill>
              <a:latin typeface="Bahnschrift SemiBold" panose="020B0502040204020203" pitchFamily="34" charset="0"/>
            </a:endParaRPr>
          </a:p>
          <a:p>
            <a:pPr algn="just"/>
            <a:endParaRPr lang="es-PE" sz="2600" dirty="0">
              <a:solidFill>
                <a:schemeClr val="bg1"/>
              </a:solidFill>
              <a:latin typeface="Bahnschrift SemiBold" panose="020B0502040204020203" pitchFamily="34" charset="0"/>
            </a:endParaRPr>
          </a:p>
          <a:p>
            <a:pPr marL="285750" indent="-285750" algn="just">
              <a:buFont typeface="Arial" panose="020B0604020202020204" pitchFamily="34" charset="0"/>
              <a:buChar char="•"/>
            </a:pPr>
            <a:endParaRPr lang="es-PE" sz="26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08359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91" y="-55837"/>
            <a:ext cx="18481598" cy="11646744"/>
            <a:chOff x="0" y="0"/>
            <a:chExt cx="4867581" cy="3067455"/>
          </a:xfrm>
        </p:grpSpPr>
        <p:sp>
          <p:nvSpPr>
            <p:cNvPr id="3" name="Freeform 3"/>
            <p:cNvSpPr/>
            <p:nvPr/>
          </p:nvSpPr>
          <p:spPr>
            <a:xfrm>
              <a:off x="0" y="0"/>
              <a:ext cx="4867581" cy="3067455"/>
            </a:xfrm>
            <a:custGeom>
              <a:avLst/>
              <a:gdLst/>
              <a:ahLst/>
              <a:cxnLst/>
              <a:rect l="l" t="t" r="r" b="b"/>
              <a:pathLst>
                <a:path w="4867581" h="3067455">
                  <a:moveTo>
                    <a:pt x="0" y="0"/>
                  </a:moveTo>
                  <a:lnTo>
                    <a:pt x="4867581" y="0"/>
                  </a:lnTo>
                  <a:lnTo>
                    <a:pt x="4867581" y="3067455"/>
                  </a:lnTo>
                  <a:lnTo>
                    <a:pt x="0" y="3067455"/>
                  </a:lnTo>
                  <a:close/>
                </a:path>
              </a:pathLst>
            </a:custGeom>
            <a:solidFill>
              <a:srgbClr val="032047"/>
            </a:solidFill>
          </p:spPr>
        </p:sp>
        <p:sp>
          <p:nvSpPr>
            <p:cNvPr id="4" name="TextBox 4"/>
            <p:cNvSpPr txBox="1"/>
            <p:nvPr/>
          </p:nvSpPr>
          <p:spPr>
            <a:xfrm>
              <a:off x="0" y="-38100"/>
              <a:ext cx="4867581" cy="3105555"/>
            </a:xfrm>
            <a:prstGeom prst="rect">
              <a:avLst/>
            </a:prstGeom>
          </p:spPr>
          <p:txBody>
            <a:bodyPr lIns="50800" tIns="50800" rIns="50800" bIns="50800" rtlCol="0" anchor="ctr"/>
            <a:lstStyle/>
            <a:p>
              <a:pPr algn="ctr">
                <a:lnSpc>
                  <a:spcPts val="2659"/>
                </a:lnSpc>
              </a:pPr>
              <a:endParaRPr/>
            </a:p>
          </p:txBody>
        </p:sp>
      </p:grpSp>
      <p:sp>
        <p:nvSpPr>
          <p:cNvPr id="5" name="Freeform 5"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47000"/>
            </a:blip>
            <a:stretch>
              <a:fillRect t="-60503" b="-17274"/>
            </a:stretch>
          </a:blipFill>
        </p:spPr>
      </p:sp>
      <p:grpSp>
        <p:nvGrpSpPr>
          <p:cNvPr id="6" name="Group 6"/>
          <p:cNvGrpSpPr/>
          <p:nvPr/>
        </p:nvGrpSpPr>
        <p:grpSpPr>
          <a:xfrm rot="-10800000">
            <a:off x="-386166" y="2155527"/>
            <a:ext cx="18875055" cy="5975946"/>
            <a:chOff x="0" y="0"/>
            <a:chExt cx="4971208" cy="1573912"/>
          </a:xfrm>
        </p:grpSpPr>
        <p:sp>
          <p:nvSpPr>
            <p:cNvPr id="7" name="Freeform 7"/>
            <p:cNvSpPr/>
            <p:nvPr/>
          </p:nvSpPr>
          <p:spPr>
            <a:xfrm>
              <a:off x="0" y="0"/>
              <a:ext cx="4971208" cy="1573912"/>
            </a:xfrm>
            <a:custGeom>
              <a:avLst/>
              <a:gdLst/>
              <a:ahLst/>
              <a:cxnLst/>
              <a:rect l="l" t="t" r="r" b="b"/>
              <a:pathLst>
                <a:path w="4971208" h="1573912">
                  <a:moveTo>
                    <a:pt x="0" y="0"/>
                  </a:moveTo>
                  <a:lnTo>
                    <a:pt x="4971208" y="0"/>
                  </a:lnTo>
                  <a:lnTo>
                    <a:pt x="4971208" y="1573912"/>
                  </a:lnTo>
                  <a:lnTo>
                    <a:pt x="0" y="1573912"/>
                  </a:lnTo>
                  <a:close/>
                </a:path>
              </a:pathLst>
            </a:custGeom>
            <a:solidFill>
              <a:srgbClr val="032047">
                <a:alpha val="86667"/>
              </a:srgbClr>
            </a:solidFill>
          </p:spPr>
        </p:sp>
        <p:sp>
          <p:nvSpPr>
            <p:cNvPr id="8" name="TextBox 8"/>
            <p:cNvSpPr txBox="1"/>
            <p:nvPr/>
          </p:nvSpPr>
          <p:spPr>
            <a:xfrm>
              <a:off x="0" y="-38100"/>
              <a:ext cx="4971208" cy="1612012"/>
            </a:xfrm>
            <a:prstGeom prst="rect">
              <a:avLst/>
            </a:prstGeom>
          </p:spPr>
          <p:txBody>
            <a:bodyPr lIns="50800" tIns="50800" rIns="50800" bIns="50800" rtlCol="0" anchor="ctr"/>
            <a:lstStyle/>
            <a:p>
              <a:pPr algn="ctr">
                <a:lnSpc>
                  <a:spcPts val="2322"/>
                </a:lnSpc>
              </a:pPr>
              <a:endParaRPr/>
            </a:p>
          </p:txBody>
        </p:sp>
      </p:grpSp>
      <p:sp>
        <p:nvSpPr>
          <p:cNvPr id="10" name="Freeform 10"/>
          <p:cNvSpPr/>
          <p:nvPr/>
        </p:nvSpPr>
        <p:spPr>
          <a:xfrm>
            <a:off x="-5617371" y="5767535"/>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3">
              <a:alphaModFix amt="57000"/>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12" name="TextBox 12"/>
          <p:cNvSpPr txBox="1"/>
          <p:nvPr/>
        </p:nvSpPr>
        <p:spPr>
          <a:xfrm>
            <a:off x="2729186" y="4777105"/>
            <a:ext cx="12644350" cy="732790"/>
          </a:xfrm>
          <a:prstGeom prst="rect">
            <a:avLst/>
          </a:prstGeom>
        </p:spPr>
        <p:txBody>
          <a:bodyPr lIns="0" tIns="0" rIns="0" bIns="0" rtlCol="0" anchor="t">
            <a:spAutoFit/>
          </a:bodyPr>
          <a:lstStyle/>
          <a:p>
            <a:pPr marL="0" lvl="0" indent="0" algn="ctr">
              <a:lnSpc>
                <a:spcPts val="5554"/>
              </a:lnSpc>
              <a:spcBef>
                <a:spcPct val="0"/>
              </a:spcBef>
            </a:pPr>
            <a:r>
              <a:rPr lang="en-US" sz="5499" b="1" dirty="0">
                <a:solidFill>
                  <a:srgbClr val="FFFFFF"/>
                </a:solidFill>
                <a:latin typeface="IBM Plex Sans Bold"/>
                <a:ea typeface="IBM Plex Sans Bold"/>
                <a:cs typeface="IBM Plex Sans Bold"/>
                <a:sym typeface="IBM Plex Sans Bold"/>
              </a:rPr>
              <a:t>Gracias </a:t>
            </a:r>
          </a:p>
        </p:txBody>
      </p:sp>
    </p:spTree>
    <p:extLst>
      <p:ext uri="{BB962C8B-B14F-4D97-AF65-F5344CB8AC3E}">
        <p14:creationId xmlns:p14="http://schemas.microsoft.com/office/powerpoint/2010/main" val="66785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grpSp>
        <p:nvGrpSpPr>
          <p:cNvPr id="6" name="Group 6"/>
          <p:cNvGrpSpPr/>
          <p:nvPr/>
        </p:nvGrpSpPr>
        <p:grpSpPr>
          <a:xfrm>
            <a:off x="944743" y="1902377"/>
            <a:ext cx="11515366" cy="6049106"/>
            <a:chOff x="0" y="0"/>
            <a:chExt cx="15353822" cy="8065474"/>
          </a:xfrm>
        </p:grpSpPr>
        <p:sp>
          <p:nvSpPr>
            <p:cNvPr id="7" name="Freeform 7"/>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8" name="Group 8"/>
          <p:cNvGrpSpPr/>
          <p:nvPr/>
        </p:nvGrpSpPr>
        <p:grpSpPr>
          <a:xfrm>
            <a:off x="1156340" y="2114758"/>
            <a:ext cx="11054348" cy="5624344"/>
            <a:chOff x="0" y="0"/>
            <a:chExt cx="15852258" cy="8065474"/>
          </a:xfrm>
        </p:grpSpPr>
        <p:sp>
          <p:nvSpPr>
            <p:cNvPr id="9" name="Freeform 9"/>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sp>
      </p:grpSp>
      <p:sp>
        <p:nvSpPr>
          <p:cNvPr id="10" name="TextBox 10"/>
          <p:cNvSpPr txBox="1"/>
          <p:nvPr/>
        </p:nvSpPr>
        <p:spPr>
          <a:xfrm>
            <a:off x="6119445" y="3199222"/>
            <a:ext cx="5408244" cy="3686175"/>
          </a:xfrm>
          <a:prstGeom prst="rect">
            <a:avLst/>
          </a:prstGeom>
        </p:spPr>
        <p:txBody>
          <a:bodyPr lIns="0" tIns="0" rIns="0" bIns="0" rtlCol="0" anchor="t">
            <a:spAutoFit/>
          </a:bodyPr>
          <a:lstStyle/>
          <a:p>
            <a:pPr algn="just">
              <a:lnSpc>
                <a:spcPts val="3240"/>
              </a:lnSpc>
            </a:pPr>
            <a:r>
              <a:rPr lang="en-US" sz="2700">
                <a:solidFill>
                  <a:srgbClr val="FFFFFF"/>
                </a:solidFill>
                <a:latin typeface="IBM Plex Sans"/>
                <a:ea typeface="IBM Plex Sans"/>
                <a:cs typeface="IBM Plex Sans"/>
                <a:sym typeface="IBM Plex Sans"/>
              </a:rPr>
              <a:t>En 2023, Perú registró una producción histórica de 2.75 millones de toneladas métricas finas (TMF) de cobre, superando en un 12.7% la producción del año anterior. Esto consolidó a Perú como el segundo mayor productor de cobre a nivel mundial, solo superado por Chile.</a:t>
            </a:r>
          </a:p>
        </p:txBody>
      </p:sp>
      <p:sp>
        <p:nvSpPr>
          <p:cNvPr id="11" name="Freeform 11" descr="Cobre desciende ante apreciación del dólar y aumento de existencias -  BNamericas"/>
          <p:cNvSpPr/>
          <p:nvPr/>
        </p:nvSpPr>
        <p:spPr>
          <a:xfrm>
            <a:off x="1671013" y="3301030"/>
            <a:ext cx="4134107" cy="3584367"/>
          </a:xfrm>
          <a:custGeom>
            <a:avLst/>
            <a:gdLst/>
            <a:ahLst/>
            <a:cxnLst/>
            <a:rect l="l" t="t" r="r" b="b"/>
            <a:pathLst>
              <a:path w="4134107" h="3584367">
                <a:moveTo>
                  <a:pt x="0" y="0"/>
                </a:moveTo>
                <a:lnTo>
                  <a:pt x="4134107" y="0"/>
                </a:lnTo>
                <a:lnTo>
                  <a:pt x="4134107" y="3584368"/>
                </a:lnTo>
                <a:lnTo>
                  <a:pt x="0" y="3584368"/>
                </a:lnTo>
                <a:lnTo>
                  <a:pt x="0" y="0"/>
                </a:lnTo>
                <a:close/>
              </a:path>
            </a:pathLst>
          </a:custGeom>
          <a:blipFill>
            <a:blip r:embed="rId3"/>
            <a:stretch>
              <a:fillRect r="-29951"/>
            </a:stretch>
          </a:blipFill>
        </p:spPr>
      </p:sp>
      <p:grpSp>
        <p:nvGrpSpPr>
          <p:cNvPr id="12" name="Group 12"/>
          <p:cNvGrpSpPr/>
          <p:nvPr/>
        </p:nvGrpSpPr>
        <p:grpSpPr>
          <a:xfrm>
            <a:off x="12955409" y="3383880"/>
            <a:ext cx="5085454" cy="3086100"/>
            <a:chOff x="0" y="0"/>
            <a:chExt cx="1339379" cy="812800"/>
          </a:xfrm>
        </p:grpSpPr>
        <p:sp>
          <p:nvSpPr>
            <p:cNvPr id="13" name="Freeform 13"/>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4" name="TextBox 14"/>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Zinc - Wikipedia, la enciclopedia libre"/>
          <p:cNvSpPr/>
          <p:nvPr/>
        </p:nvSpPr>
        <p:spPr>
          <a:xfrm>
            <a:off x="13085390" y="3549040"/>
            <a:ext cx="4683105" cy="2755780"/>
          </a:xfrm>
          <a:custGeom>
            <a:avLst/>
            <a:gdLst/>
            <a:ahLst/>
            <a:cxnLst/>
            <a:rect l="l" t="t" r="r" b="b"/>
            <a:pathLst>
              <a:path w="4683105" h="2755780">
                <a:moveTo>
                  <a:pt x="0" y="0"/>
                </a:moveTo>
                <a:lnTo>
                  <a:pt x="4683105" y="0"/>
                </a:lnTo>
                <a:lnTo>
                  <a:pt x="4683105" y="2755780"/>
                </a:lnTo>
                <a:lnTo>
                  <a:pt x="0" y="2755780"/>
                </a:lnTo>
                <a:lnTo>
                  <a:pt x="0" y="0"/>
                </a:lnTo>
                <a:close/>
              </a:path>
            </a:pathLst>
          </a:custGeom>
          <a:blipFill>
            <a:blip r:embed="rId4"/>
            <a:stretch>
              <a:fillRect b="-3876"/>
            </a:stretch>
          </a:blipFill>
        </p:spPr>
      </p:sp>
      <p:sp>
        <p:nvSpPr>
          <p:cNvPr id="16" name="Freeform 16" descr="Conoce las 10 mineras en Latinoamérica que aumentaran su producción de  plata en 2019 - .:: Minería en Línea ::."/>
          <p:cNvSpPr/>
          <p:nvPr/>
        </p:nvSpPr>
        <p:spPr>
          <a:xfrm>
            <a:off x="19326196" y="3714200"/>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5"/>
            <a:stretch>
              <a:fillRect r="-4538"/>
            </a:stretch>
          </a:blipFill>
        </p:spPr>
      </p:sp>
      <p:sp>
        <p:nvSpPr>
          <p:cNvPr id="17" name="TextBox 17"/>
          <p:cNvSpPr txBox="1"/>
          <p:nvPr/>
        </p:nvSpPr>
        <p:spPr>
          <a:xfrm>
            <a:off x="3116811" y="2475323"/>
            <a:ext cx="7171230" cy="552450"/>
          </a:xfrm>
          <a:prstGeom prst="rect">
            <a:avLst/>
          </a:prstGeom>
        </p:spPr>
        <p:txBody>
          <a:bodyPr lIns="0" tIns="0" rIns="0" bIns="0" rtlCol="0" anchor="t">
            <a:spAutoFit/>
          </a:bodyPr>
          <a:lstStyle/>
          <a:p>
            <a:pPr algn="ctr">
              <a:lnSpc>
                <a:spcPts val="4320"/>
              </a:lnSpc>
            </a:pPr>
            <a:r>
              <a:rPr lang="en-US" sz="3600" b="1">
                <a:solidFill>
                  <a:srgbClr val="FFFFFF"/>
                </a:solidFill>
                <a:latin typeface="IBM Plex Sans Bold"/>
                <a:ea typeface="IBM Plex Sans Bold"/>
                <a:cs typeface="IBM Plex Sans Bold"/>
                <a:sym typeface="IBM Plex Sans Bold"/>
              </a:rPr>
              <a:t>Cobre</a:t>
            </a:r>
          </a:p>
        </p:txBody>
      </p:sp>
      <p:sp>
        <p:nvSpPr>
          <p:cNvPr id="18" name="TextBox 18"/>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19" name="Group 19"/>
          <p:cNvGrpSpPr/>
          <p:nvPr/>
        </p:nvGrpSpPr>
        <p:grpSpPr>
          <a:xfrm>
            <a:off x="-904672" y="1021404"/>
            <a:ext cx="20048706" cy="600165"/>
            <a:chOff x="0" y="0"/>
            <a:chExt cx="26731608" cy="800220"/>
          </a:xfrm>
        </p:grpSpPr>
        <p:sp>
          <p:nvSpPr>
            <p:cNvPr id="20" name="Freeform 20"/>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21" name="TextBox 21"/>
          <p:cNvSpPr txBox="1"/>
          <p:nvPr/>
        </p:nvSpPr>
        <p:spPr>
          <a:xfrm>
            <a:off x="11842013" y="2730812"/>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sp>
        <p:nvSpPr>
          <p:cNvPr id="22" name="TextBox 22"/>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sp>
        <p:nvSpPr>
          <p:cNvPr id="23" name="Freeform 23"/>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6">
              <a:alphaModFix amt="57000"/>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6" name="Freeform 6" descr="Conoce las 10 mineras en Latinoamérica que aumentaran su producción de  plata en 2019 - .:: Minería en Línea ::."/>
          <p:cNvSpPr/>
          <p:nvPr/>
        </p:nvSpPr>
        <p:spPr>
          <a:xfrm>
            <a:off x="19326196" y="4039739"/>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3"/>
            <a:stretch>
              <a:fillRect r="-4538"/>
            </a:stretch>
          </a:blipFill>
        </p:spPr>
      </p:sp>
      <p:sp>
        <p:nvSpPr>
          <p:cNvPr id="7" name="TextBox 7"/>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8" name="Group 8"/>
          <p:cNvGrpSpPr/>
          <p:nvPr/>
        </p:nvGrpSpPr>
        <p:grpSpPr>
          <a:xfrm>
            <a:off x="-904672" y="1021404"/>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316071" y="2011736"/>
            <a:ext cx="11760553" cy="6049106"/>
            <a:chOff x="0" y="0"/>
            <a:chExt cx="15680737" cy="8065474"/>
          </a:xfrm>
        </p:grpSpPr>
        <p:grpSp>
          <p:nvGrpSpPr>
            <p:cNvPr id="12" name="Group 12"/>
            <p:cNvGrpSpPr/>
            <p:nvPr/>
          </p:nvGrpSpPr>
          <p:grpSpPr>
            <a:xfrm>
              <a:off x="0" y="0"/>
              <a:ext cx="15353822" cy="8065474"/>
              <a:chOff x="0" y="0"/>
              <a:chExt cx="15353822" cy="8065474"/>
            </a:xfrm>
          </p:grpSpPr>
          <p:sp>
            <p:nvSpPr>
              <p:cNvPr id="13" name="Freeform 13"/>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14" name="Group 14"/>
            <p:cNvGrpSpPr/>
            <p:nvPr/>
          </p:nvGrpSpPr>
          <p:grpSpPr>
            <a:xfrm>
              <a:off x="282129" y="283174"/>
              <a:ext cx="14739130" cy="7499126"/>
              <a:chOff x="0" y="0"/>
              <a:chExt cx="15852258" cy="8065474"/>
            </a:xfrm>
          </p:grpSpPr>
          <p:sp>
            <p:nvSpPr>
              <p:cNvPr id="15" name="Freeform 15"/>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sp>
        </p:grpSp>
        <p:sp>
          <p:nvSpPr>
            <p:cNvPr id="16" name="TextBox 16"/>
            <p:cNvSpPr txBox="1"/>
            <p:nvPr/>
          </p:nvSpPr>
          <p:spPr>
            <a:xfrm>
              <a:off x="6119097" y="94798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sp>
          <p:nvSpPr>
            <p:cNvPr id="17" name="Freeform 17" descr="Zinc - Wikipedia, la enciclopedia libre"/>
            <p:cNvSpPr/>
            <p:nvPr/>
          </p:nvSpPr>
          <p:spPr>
            <a:xfrm>
              <a:off x="928747" y="1306180"/>
              <a:ext cx="6244140" cy="5453114"/>
            </a:xfrm>
            <a:custGeom>
              <a:avLst/>
              <a:gdLst/>
              <a:ahLst/>
              <a:cxnLst/>
              <a:rect l="l" t="t" r="r" b="b"/>
              <a:pathLst>
                <a:path w="6244140" h="5453114">
                  <a:moveTo>
                    <a:pt x="0" y="0"/>
                  </a:moveTo>
                  <a:lnTo>
                    <a:pt x="6244140" y="0"/>
                  </a:lnTo>
                  <a:lnTo>
                    <a:pt x="6244140" y="5453114"/>
                  </a:lnTo>
                  <a:lnTo>
                    <a:pt x="0" y="5453114"/>
                  </a:lnTo>
                  <a:lnTo>
                    <a:pt x="0" y="0"/>
                  </a:lnTo>
                  <a:close/>
                </a:path>
              </a:pathLst>
            </a:custGeom>
            <a:blipFill>
              <a:blip r:embed="rId4"/>
              <a:stretch>
                <a:fillRect r="-42813"/>
              </a:stretch>
            </a:blipFill>
          </p:spPr>
        </p:sp>
        <p:sp>
          <p:nvSpPr>
            <p:cNvPr id="18" name="TextBox 18"/>
            <p:cNvSpPr txBox="1"/>
            <p:nvPr/>
          </p:nvSpPr>
          <p:spPr>
            <a:xfrm>
              <a:off x="7784383" y="2010411"/>
              <a:ext cx="6435512" cy="3841750"/>
            </a:xfrm>
            <a:prstGeom prst="rect">
              <a:avLst/>
            </a:prstGeom>
          </p:spPr>
          <p:txBody>
            <a:bodyPr lIns="0" tIns="0" rIns="0" bIns="0" rtlCol="0" anchor="t">
              <a:spAutoFit/>
            </a:bodyPr>
            <a:lstStyle/>
            <a:p>
              <a:pPr algn="just">
                <a:lnSpc>
                  <a:spcPts val="3240"/>
                </a:lnSpc>
              </a:pPr>
              <a:r>
                <a:rPr lang="en-US" sz="2700">
                  <a:solidFill>
                    <a:srgbClr val="FFFFFF"/>
                  </a:solidFill>
                  <a:latin typeface="Arimo"/>
                  <a:ea typeface="Arimo"/>
                  <a:cs typeface="Arimo"/>
                  <a:sym typeface="Arimo"/>
                </a:rPr>
                <a:t>En el primer trimestre de 2024, Perú produjo 316,014 toneladas métricas finas (TMF) de zinc, lo que representa un incremento del 4.7% en comparación con el mismo periodo del año anterior</a:t>
              </a:r>
            </a:p>
          </p:txBody>
        </p:sp>
      </p:grpSp>
      <p:sp>
        <p:nvSpPr>
          <p:cNvPr id="19" name="Freeform 19"/>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5">
              <a:alphaModFix amt="57000"/>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solidFill>
              <a:srgbClr val="032047"/>
            </a:solidFill>
          </p:spPr>
        </p:sp>
      </p:grpSp>
      <p:sp>
        <p:nvSpPr>
          <p:cNvPr id="4" name="Freeform 4"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sp>
        <p:nvSpPr>
          <p:cNvPr id="5" name="AutoShape 5"/>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
        <p:nvSpPr>
          <p:cNvPr id="6" name="Freeform 6" descr="Conoce las 10 mineras en Latinoamérica que aumentaran su producción de  plata en 2019 - .:: Minería en Línea ::."/>
          <p:cNvSpPr/>
          <p:nvPr/>
        </p:nvSpPr>
        <p:spPr>
          <a:xfrm>
            <a:off x="19326196" y="4039739"/>
            <a:ext cx="4683105" cy="2755780"/>
          </a:xfrm>
          <a:custGeom>
            <a:avLst/>
            <a:gdLst/>
            <a:ahLst/>
            <a:cxnLst/>
            <a:rect l="l" t="t" r="r" b="b"/>
            <a:pathLst>
              <a:path w="4683105" h="2755780">
                <a:moveTo>
                  <a:pt x="0" y="0"/>
                </a:moveTo>
                <a:lnTo>
                  <a:pt x="4683106" y="0"/>
                </a:lnTo>
                <a:lnTo>
                  <a:pt x="4683106" y="2755780"/>
                </a:lnTo>
                <a:lnTo>
                  <a:pt x="0" y="2755780"/>
                </a:lnTo>
                <a:lnTo>
                  <a:pt x="0" y="0"/>
                </a:lnTo>
                <a:close/>
              </a:path>
            </a:pathLst>
          </a:custGeom>
          <a:blipFill>
            <a:blip r:embed="rId3"/>
            <a:stretch>
              <a:fillRect r="-4538"/>
            </a:stretch>
          </a:blipFill>
        </p:spPr>
      </p:sp>
      <p:sp>
        <p:nvSpPr>
          <p:cNvPr id="7" name="TextBox 7"/>
          <p:cNvSpPr txBox="1"/>
          <p:nvPr/>
        </p:nvSpPr>
        <p:spPr>
          <a:xfrm>
            <a:off x="18082134" y="3341640"/>
            <a:ext cx="7171230" cy="527775"/>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grpSp>
        <p:nvGrpSpPr>
          <p:cNvPr id="8" name="Group 8"/>
          <p:cNvGrpSpPr/>
          <p:nvPr/>
        </p:nvGrpSpPr>
        <p:grpSpPr>
          <a:xfrm>
            <a:off x="-904672" y="1021404"/>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438664" y="1902377"/>
            <a:ext cx="11515366" cy="6049106"/>
            <a:chOff x="0" y="0"/>
            <a:chExt cx="15353822" cy="8065474"/>
          </a:xfrm>
        </p:grpSpPr>
        <p:grpSp>
          <p:nvGrpSpPr>
            <p:cNvPr id="12" name="Group 12"/>
            <p:cNvGrpSpPr/>
            <p:nvPr/>
          </p:nvGrpSpPr>
          <p:grpSpPr>
            <a:xfrm>
              <a:off x="0" y="0"/>
              <a:ext cx="15353822" cy="8065474"/>
              <a:chOff x="0" y="0"/>
              <a:chExt cx="15353822" cy="8065474"/>
            </a:xfrm>
          </p:grpSpPr>
          <p:sp>
            <p:nvSpPr>
              <p:cNvPr id="13" name="Freeform 13"/>
              <p:cNvSpPr/>
              <p:nvPr/>
            </p:nvSpPr>
            <p:spPr>
              <a:xfrm>
                <a:off x="0" y="0"/>
                <a:ext cx="15353919" cy="8065516"/>
              </a:xfrm>
              <a:custGeom>
                <a:avLst/>
                <a:gdLst/>
                <a:ahLst/>
                <a:cxnLst/>
                <a:rect l="l" t="t" r="r" b="b"/>
                <a:pathLst>
                  <a:path w="15353919" h="8065516">
                    <a:moveTo>
                      <a:pt x="0" y="1344295"/>
                    </a:moveTo>
                    <a:cubicBezTo>
                      <a:pt x="0" y="601853"/>
                      <a:pt x="601853" y="0"/>
                      <a:pt x="1344295" y="0"/>
                    </a:cubicBezTo>
                    <a:lnTo>
                      <a:pt x="14009624" y="0"/>
                    </a:lnTo>
                    <a:cubicBezTo>
                      <a:pt x="14752067" y="0"/>
                      <a:pt x="15353919" y="601853"/>
                      <a:pt x="15353919" y="1344295"/>
                    </a:cubicBezTo>
                    <a:lnTo>
                      <a:pt x="15353919" y="6721221"/>
                    </a:lnTo>
                    <a:cubicBezTo>
                      <a:pt x="15353919" y="7463663"/>
                      <a:pt x="14752067" y="8065515"/>
                      <a:pt x="14009624" y="8065515"/>
                    </a:cubicBezTo>
                    <a:lnTo>
                      <a:pt x="1344295" y="8065515"/>
                    </a:lnTo>
                    <a:cubicBezTo>
                      <a:pt x="601853" y="8065516"/>
                      <a:pt x="0" y="7463663"/>
                      <a:pt x="0" y="6721221"/>
                    </a:cubicBezTo>
                    <a:close/>
                  </a:path>
                </a:pathLst>
              </a:custGeom>
              <a:solidFill>
                <a:srgbClr val="15386D"/>
              </a:solidFill>
            </p:spPr>
          </p:sp>
        </p:grpSp>
        <p:grpSp>
          <p:nvGrpSpPr>
            <p:cNvPr id="14" name="Group 14"/>
            <p:cNvGrpSpPr/>
            <p:nvPr/>
          </p:nvGrpSpPr>
          <p:grpSpPr>
            <a:xfrm>
              <a:off x="282129" y="283174"/>
              <a:ext cx="14739130" cy="7499126"/>
              <a:chOff x="0" y="0"/>
              <a:chExt cx="15852258" cy="8065474"/>
            </a:xfrm>
          </p:grpSpPr>
          <p:sp>
            <p:nvSpPr>
              <p:cNvPr id="15" name="Freeform 15"/>
              <p:cNvSpPr/>
              <p:nvPr/>
            </p:nvSpPr>
            <p:spPr>
              <a:xfrm>
                <a:off x="0" y="0"/>
                <a:ext cx="15852355" cy="8065516"/>
              </a:xfrm>
              <a:custGeom>
                <a:avLst/>
                <a:gdLst/>
                <a:ahLst/>
                <a:cxnLst/>
                <a:rect l="l" t="t" r="r" b="b"/>
                <a:pathLst>
                  <a:path w="15852355" h="8065516">
                    <a:moveTo>
                      <a:pt x="0" y="1344295"/>
                    </a:moveTo>
                    <a:cubicBezTo>
                      <a:pt x="0" y="601853"/>
                      <a:pt x="621391" y="0"/>
                      <a:pt x="1387935" y="0"/>
                    </a:cubicBezTo>
                    <a:lnTo>
                      <a:pt x="14464423" y="0"/>
                    </a:lnTo>
                    <a:cubicBezTo>
                      <a:pt x="15230968" y="0"/>
                      <a:pt x="15852355" y="601853"/>
                      <a:pt x="15852355" y="1344295"/>
                    </a:cubicBezTo>
                    <a:lnTo>
                      <a:pt x="15852355" y="6721221"/>
                    </a:lnTo>
                    <a:cubicBezTo>
                      <a:pt x="15852355" y="7463663"/>
                      <a:pt x="15230968" y="8065515"/>
                      <a:pt x="14464423" y="8065515"/>
                    </a:cubicBezTo>
                    <a:lnTo>
                      <a:pt x="1387935" y="8065515"/>
                    </a:lnTo>
                    <a:cubicBezTo>
                      <a:pt x="621391" y="8065516"/>
                      <a:pt x="0" y="7463663"/>
                      <a:pt x="0" y="6721221"/>
                    </a:cubicBezTo>
                    <a:close/>
                  </a:path>
                </a:pathLst>
              </a:custGeom>
              <a:solidFill>
                <a:srgbClr val="032047"/>
              </a:solidFill>
            </p:spPr>
          </p:sp>
        </p:grpSp>
        <p:sp>
          <p:nvSpPr>
            <p:cNvPr id="16" name="Freeform 16" descr="Conoce las 10 mineras en Latinoamérica que aumentaran su producción de  plata en 2019 - .:: Minería en Línea ::."/>
            <p:cNvSpPr/>
            <p:nvPr/>
          </p:nvSpPr>
          <p:spPr>
            <a:xfrm>
              <a:off x="8285554" y="1469130"/>
              <a:ext cx="6244140" cy="4830024"/>
            </a:xfrm>
            <a:custGeom>
              <a:avLst/>
              <a:gdLst/>
              <a:ahLst/>
              <a:cxnLst/>
              <a:rect l="l" t="t" r="r" b="b"/>
              <a:pathLst>
                <a:path w="6244140" h="4830024">
                  <a:moveTo>
                    <a:pt x="0" y="0"/>
                  </a:moveTo>
                  <a:lnTo>
                    <a:pt x="6244140" y="0"/>
                  </a:lnTo>
                  <a:lnTo>
                    <a:pt x="6244140" y="4830024"/>
                  </a:lnTo>
                  <a:lnTo>
                    <a:pt x="0" y="4830024"/>
                  </a:lnTo>
                  <a:lnTo>
                    <a:pt x="0" y="0"/>
                  </a:lnTo>
                  <a:close/>
                </a:path>
              </a:pathLst>
            </a:custGeom>
            <a:blipFill>
              <a:blip r:embed="rId3"/>
              <a:stretch>
                <a:fillRect r="-37417"/>
              </a:stretch>
            </a:blipFill>
          </p:spPr>
        </p:sp>
        <p:sp>
          <p:nvSpPr>
            <p:cNvPr id="17" name="TextBox 17"/>
            <p:cNvSpPr txBox="1"/>
            <p:nvPr/>
          </p:nvSpPr>
          <p:spPr>
            <a:xfrm>
              <a:off x="1026463" y="2157686"/>
              <a:ext cx="6435512" cy="4368800"/>
            </a:xfrm>
            <a:prstGeom prst="rect">
              <a:avLst/>
            </a:prstGeom>
          </p:spPr>
          <p:txBody>
            <a:bodyPr lIns="0" tIns="0" rIns="0" bIns="0" rtlCol="0" anchor="t">
              <a:spAutoFit/>
            </a:bodyPr>
            <a:lstStyle/>
            <a:p>
              <a:pPr algn="just">
                <a:lnSpc>
                  <a:spcPts val="3240"/>
                </a:lnSpc>
              </a:pPr>
              <a:r>
                <a:rPr lang="en-US" sz="2700">
                  <a:solidFill>
                    <a:srgbClr val="FFFFFF"/>
                  </a:solidFill>
                  <a:latin typeface="IBM Plex Sans"/>
                  <a:ea typeface="IBM Plex Sans"/>
                  <a:cs typeface="IBM Plex Sans"/>
                  <a:sym typeface="IBM Plex Sans"/>
                </a:rPr>
                <a:t>En el primer semestre de 2024, la producción de plata en Perú alcanzó 1,591,639 kilogramos finos, representando un crecimiento del 10.1% en comparación con el mismo periodo del año anterior</a:t>
              </a:r>
            </a:p>
          </p:txBody>
        </p:sp>
      </p:grpSp>
      <p:sp>
        <p:nvSpPr>
          <p:cNvPr id="18" name="TextBox 18"/>
          <p:cNvSpPr txBox="1"/>
          <p:nvPr/>
        </p:nvSpPr>
        <p:spPr>
          <a:xfrm>
            <a:off x="2871601" y="2903490"/>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Bold"/>
                <a:ea typeface="IBM Plex Sans Bold"/>
                <a:cs typeface="IBM Plex Sans Bold"/>
                <a:sym typeface="IBM Plex Sans Bold"/>
              </a:rPr>
              <a:t>Plata</a:t>
            </a:r>
          </a:p>
        </p:txBody>
      </p:sp>
      <p:sp>
        <p:nvSpPr>
          <p:cNvPr id="19" name="Freeform 19"/>
          <p:cNvSpPr/>
          <p:nvPr/>
        </p:nvSpPr>
        <p:spPr>
          <a:xfrm>
            <a:off x="10717159" y="-5772280"/>
            <a:ext cx="13292143" cy="9812018"/>
          </a:xfrm>
          <a:custGeom>
            <a:avLst/>
            <a:gdLst/>
            <a:ahLst/>
            <a:cxnLst/>
            <a:rect l="l" t="t" r="r" b="b"/>
            <a:pathLst>
              <a:path w="13292143" h="9812018">
                <a:moveTo>
                  <a:pt x="0" y="0"/>
                </a:moveTo>
                <a:lnTo>
                  <a:pt x="13292142" y="0"/>
                </a:lnTo>
                <a:lnTo>
                  <a:pt x="13292142" y="9812018"/>
                </a:lnTo>
                <a:lnTo>
                  <a:pt x="0" y="9812018"/>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grpSp>
        <p:nvGrpSpPr>
          <p:cNvPr id="2" name="Group 2"/>
          <p:cNvGrpSpPr/>
          <p:nvPr/>
        </p:nvGrpSpPr>
        <p:grpSpPr>
          <a:xfrm>
            <a:off x="0" y="34114"/>
            <a:ext cx="18392694" cy="10287000"/>
            <a:chOff x="0" y="0"/>
            <a:chExt cx="24523592" cy="13716000"/>
          </a:xfrm>
        </p:grpSpPr>
        <p:sp>
          <p:nvSpPr>
            <p:cNvPr id="3" name="Freeform 3"/>
            <p:cNvSpPr/>
            <p:nvPr/>
          </p:nvSpPr>
          <p:spPr>
            <a:xfrm>
              <a:off x="0" y="0"/>
              <a:ext cx="24523573" cy="13716000"/>
            </a:xfrm>
            <a:custGeom>
              <a:avLst/>
              <a:gdLst/>
              <a:ahLst/>
              <a:cxnLst/>
              <a:rect l="l" t="t" r="r" b="b"/>
              <a:pathLst>
                <a:path w="24523573" h="13716000">
                  <a:moveTo>
                    <a:pt x="0" y="0"/>
                  </a:moveTo>
                  <a:lnTo>
                    <a:pt x="24523573" y="0"/>
                  </a:lnTo>
                  <a:lnTo>
                    <a:pt x="24523573" y="13716000"/>
                  </a:lnTo>
                  <a:lnTo>
                    <a:pt x="0" y="13716000"/>
                  </a:lnTo>
                  <a:close/>
                </a:path>
              </a:pathLst>
            </a:custGeom>
            <a:gradFill rotWithShape="1">
              <a:gsLst>
                <a:gs pos="0">
                  <a:srgbClr val="17385D">
                    <a:alpha val="100000"/>
                  </a:srgbClr>
                </a:gs>
                <a:gs pos="100000">
                  <a:srgbClr val="00AEEF">
                    <a:alpha val="100000"/>
                  </a:srgbClr>
                </a:gs>
              </a:gsLst>
              <a:lin ang="5400000"/>
            </a:gradFill>
          </p:spPr>
        </p:sp>
      </p:grpSp>
      <p:grpSp>
        <p:nvGrpSpPr>
          <p:cNvPr id="4" name="Group 4"/>
          <p:cNvGrpSpPr/>
          <p:nvPr/>
        </p:nvGrpSpPr>
        <p:grpSpPr>
          <a:xfrm>
            <a:off x="7291" y="0"/>
            <a:ext cx="18280708" cy="11033796"/>
            <a:chOff x="0" y="0"/>
            <a:chExt cx="4814672" cy="2906020"/>
          </a:xfrm>
        </p:grpSpPr>
        <p:sp>
          <p:nvSpPr>
            <p:cNvPr id="5" name="Freeform 5"/>
            <p:cNvSpPr/>
            <p:nvPr/>
          </p:nvSpPr>
          <p:spPr>
            <a:xfrm>
              <a:off x="0" y="0"/>
              <a:ext cx="4814672" cy="2906020"/>
            </a:xfrm>
            <a:custGeom>
              <a:avLst/>
              <a:gdLst/>
              <a:ahLst/>
              <a:cxnLst/>
              <a:rect l="l" t="t" r="r" b="b"/>
              <a:pathLst>
                <a:path w="4814672" h="2906020">
                  <a:moveTo>
                    <a:pt x="0" y="0"/>
                  </a:moveTo>
                  <a:lnTo>
                    <a:pt x="4814672" y="0"/>
                  </a:lnTo>
                  <a:lnTo>
                    <a:pt x="4814672" y="2906020"/>
                  </a:lnTo>
                  <a:lnTo>
                    <a:pt x="0" y="2906020"/>
                  </a:lnTo>
                  <a:close/>
                </a:path>
              </a:pathLst>
            </a:custGeom>
            <a:solidFill>
              <a:srgbClr val="032047"/>
            </a:solidFill>
          </p:spPr>
        </p:sp>
        <p:sp>
          <p:nvSpPr>
            <p:cNvPr id="6" name="TextBox 6"/>
            <p:cNvSpPr txBox="1"/>
            <p:nvPr/>
          </p:nvSpPr>
          <p:spPr>
            <a:xfrm>
              <a:off x="0" y="-38100"/>
              <a:ext cx="4814672" cy="294412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descr="Genera una imagen que represente la mineria que tenga el estilo anime que muestre un paisaje "/>
          <p:cNvSpPr/>
          <p:nvPr/>
        </p:nvSpPr>
        <p:spPr>
          <a:xfrm>
            <a:off x="7291" y="0"/>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alphaModFix amt="19999"/>
            </a:blip>
            <a:stretch>
              <a:fillRect t="-60503" b="-17274"/>
            </a:stretch>
          </a:blipFill>
        </p:spPr>
      </p:sp>
      <p:grpSp>
        <p:nvGrpSpPr>
          <p:cNvPr id="8" name="Group 8"/>
          <p:cNvGrpSpPr/>
          <p:nvPr/>
        </p:nvGrpSpPr>
        <p:grpSpPr>
          <a:xfrm>
            <a:off x="-690872" y="2548833"/>
            <a:ext cx="20048706" cy="600165"/>
            <a:chOff x="0" y="0"/>
            <a:chExt cx="26731608" cy="800220"/>
          </a:xfrm>
        </p:grpSpPr>
        <p:sp>
          <p:nvSpPr>
            <p:cNvPr id="9" name="Freeform 9"/>
            <p:cNvSpPr/>
            <p:nvPr/>
          </p:nvSpPr>
          <p:spPr>
            <a:xfrm>
              <a:off x="0" y="0"/>
              <a:ext cx="26731596" cy="800227"/>
            </a:xfrm>
            <a:custGeom>
              <a:avLst/>
              <a:gdLst/>
              <a:ahLst/>
              <a:cxnLst/>
              <a:rect l="l" t="t" r="r" b="b"/>
              <a:pathLst>
                <a:path w="26731596" h="800227">
                  <a:moveTo>
                    <a:pt x="0" y="0"/>
                  </a:moveTo>
                  <a:lnTo>
                    <a:pt x="26731596" y="0"/>
                  </a:lnTo>
                  <a:lnTo>
                    <a:pt x="26731596" y="800227"/>
                  </a:lnTo>
                  <a:lnTo>
                    <a:pt x="0" y="800227"/>
                  </a:lnTo>
                  <a:close/>
                </a:path>
              </a:pathLst>
            </a:custGeom>
            <a:solidFill>
              <a:srgbClr val="032047"/>
            </a:solidFill>
          </p:spPr>
        </p:sp>
      </p:grpSp>
      <p:sp>
        <p:nvSpPr>
          <p:cNvPr id="10" name="TextBox 10"/>
          <p:cNvSpPr txBox="1"/>
          <p:nvPr/>
        </p:nvSpPr>
        <p:spPr>
          <a:xfrm>
            <a:off x="-1402316" y="9640282"/>
            <a:ext cx="7171230" cy="457200"/>
          </a:xfrm>
          <a:prstGeom prst="rect">
            <a:avLst/>
          </a:prstGeom>
        </p:spPr>
        <p:txBody>
          <a:bodyPr lIns="0" tIns="0" rIns="0" bIns="0" rtlCol="0" anchor="t">
            <a:spAutoFit/>
          </a:bodyPr>
          <a:lstStyle/>
          <a:p>
            <a:pPr algn="ctr">
              <a:lnSpc>
                <a:spcPts val="3600"/>
              </a:lnSpc>
            </a:pPr>
            <a:r>
              <a:rPr lang="en-US" sz="3000" b="1">
                <a:solidFill>
                  <a:srgbClr val="FFFFFF"/>
                </a:solidFill>
                <a:latin typeface="IBM Plex Sans Condensed Bold"/>
                <a:ea typeface="IBM Plex Sans Condensed Bold"/>
                <a:cs typeface="IBM Plex Sans Condensed Bold"/>
                <a:sym typeface="IBM Plex Sans Condensed Bold"/>
              </a:rPr>
              <a:t>Martin E. Soriano</a:t>
            </a:r>
          </a:p>
        </p:txBody>
      </p:sp>
      <p:grpSp>
        <p:nvGrpSpPr>
          <p:cNvPr id="11" name="Group 11"/>
          <p:cNvGrpSpPr/>
          <p:nvPr/>
        </p:nvGrpSpPr>
        <p:grpSpPr>
          <a:xfrm>
            <a:off x="-367916" y="3692374"/>
            <a:ext cx="18655916" cy="3649048"/>
            <a:chOff x="0" y="0"/>
            <a:chExt cx="24874554" cy="4865397"/>
          </a:xfrm>
        </p:grpSpPr>
        <p:grpSp>
          <p:nvGrpSpPr>
            <p:cNvPr id="12" name="Group 12"/>
            <p:cNvGrpSpPr/>
            <p:nvPr/>
          </p:nvGrpSpPr>
          <p:grpSpPr>
            <a:xfrm>
              <a:off x="1899952" y="750597"/>
              <a:ext cx="5923177" cy="4114800"/>
              <a:chOff x="0" y="0"/>
              <a:chExt cx="1170010" cy="812800"/>
            </a:xfrm>
          </p:grpSpPr>
          <p:sp>
            <p:nvSpPr>
              <p:cNvPr id="13" name="Freeform 13"/>
              <p:cNvSpPr/>
              <p:nvPr/>
            </p:nvSpPr>
            <p:spPr>
              <a:xfrm>
                <a:off x="0" y="0"/>
                <a:ext cx="1170010" cy="812800"/>
              </a:xfrm>
              <a:custGeom>
                <a:avLst/>
                <a:gdLst/>
                <a:ahLst/>
                <a:cxnLst/>
                <a:rect l="l" t="t" r="r" b="b"/>
                <a:pathLst>
                  <a:path w="1170010" h="812800">
                    <a:moveTo>
                      <a:pt x="0" y="0"/>
                    </a:moveTo>
                    <a:lnTo>
                      <a:pt x="1170010" y="0"/>
                    </a:lnTo>
                    <a:lnTo>
                      <a:pt x="1170010" y="812800"/>
                    </a:lnTo>
                    <a:lnTo>
                      <a:pt x="0" y="812800"/>
                    </a:lnTo>
                    <a:close/>
                  </a:path>
                </a:pathLst>
              </a:custGeom>
              <a:solidFill>
                <a:srgbClr val="032047"/>
              </a:solidFill>
            </p:spPr>
          </p:sp>
          <p:sp>
            <p:nvSpPr>
              <p:cNvPr id="14" name="TextBox 14"/>
              <p:cNvSpPr txBox="1"/>
              <p:nvPr/>
            </p:nvSpPr>
            <p:spPr>
              <a:xfrm>
                <a:off x="0" y="-38100"/>
                <a:ext cx="117001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descr="Cobre desciende ante apreciación del dólar y aumento de existencias -  BNamericas"/>
            <p:cNvSpPr/>
            <p:nvPr/>
          </p:nvSpPr>
          <p:spPr>
            <a:xfrm>
              <a:off x="2091488" y="967552"/>
              <a:ext cx="5512142" cy="3677632"/>
            </a:xfrm>
            <a:custGeom>
              <a:avLst/>
              <a:gdLst/>
              <a:ahLst/>
              <a:cxnLst/>
              <a:rect l="l" t="t" r="r" b="b"/>
              <a:pathLst>
                <a:path w="5512142" h="3677632">
                  <a:moveTo>
                    <a:pt x="0" y="0"/>
                  </a:moveTo>
                  <a:lnTo>
                    <a:pt x="5512142" y="0"/>
                  </a:lnTo>
                  <a:lnTo>
                    <a:pt x="5512142" y="3677632"/>
                  </a:lnTo>
                  <a:lnTo>
                    <a:pt x="0" y="3677632"/>
                  </a:lnTo>
                  <a:lnTo>
                    <a:pt x="0" y="0"/>
                  </a:lnTo>
                  <a:close/>
                </a:path>
              </a:pathLst>
            </a:custGeom>
            <a:blipFill>
              <a:blip r:embed="rId3"/>
              <a:stretch>
                <a:fillRect/>
              </a:stretch>
            </a:blipFill>
          </p:spPr>
        </p:sp>
        <p:grpSp>
          <p:nvGrpSpPr>
            <p:cNvPr id="16" name="Group 16"/>
            <p:cNvGrpSpPr/>
            <p:nvPr/>
          </p:nvGrpSpPr>
          <p:grpSpPr>
            <a:xfrm>
              <a:off x="8958654" y="748968"/>
              <a:ext cx="6780605" cy="4114800"/>
              <a:chOff x="0" y="0"/>
              <a:chExt cx="1339379" cy="812800"/>
            </a:xfrm>
          </p:grpSpPr>
          <p:sp>
            <p:nvSpPr>
              <p:cNvPr id="17" name="Freeform 17"/>
              <p:cNvSpPr/>
              <p:nvPr/>
            </p:nvSpPr>
            <p:spPr>
              <a:xfrm>
                <a:off x="0" y="0"/>
                <a:ext cx="1339379" cy="812800"/>
              </a:xfrm>
              <a:custGeom>
                <a:avLst/>
                <a:gdLst/>
                <a:ahLst/>
                <a:cxnLst/>
                <a:rect l="l" t="t" r="r" b="b"/>
                <a:pathLst>
                  <a:path w="1339379" h="812800">
                    <a:moveTo>
                      <a:pt x="0" y="0"/>
                    </a:moveTo>
                    <a:lnTo>
                      <a:pt x="1339379" y="0"/>
                    </a:lnTo>
                    <a:lnTo>
                      <a:pt x="1339379" y="812800"/>
                    </a:lnTo>
                    <a:lnTo>
                      <a:pt x="0" y="812800"/>
                    </a:lnTo>
                    <a:close/>
                  </a:path>
                </a:pathLst>
              </a:custGeom>
              <a:solidFill>
                <a:srgbClr val="032047"/>
              </a:solidFill>
            </p:spPr>
          </p:sp>
          <p:sp>
            <p:nvSpPr>
              <p:cNvPr id="18" name="TextBox 18"/>
              <p:cNvSpPr txBox="1"/>
              <p:nvPr/>
            </p:nvSpPr>
            <p:spPr>
              <a:xfrm>
                <a:off x="0" y="-38100"/>
                <a:ext cx="1339379"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descr="Zinc - Wikipedia, la enciclopedia libre"/>
            <p:cNvSpPr/>
            <p:nvPr/>
          </p:nvSpPr>
          <p:spPr>
            <a:xfrm>
              <a:off x="9197177" y="970810"/>
              <a:ext cx="6296657" cy="3674374"/>
            </a:xfrm>
            <a:custGeom>
              <a:avLst/>
              <a:gdLst/>
              <a:ahLst/>
              <a:cxnLst/>
              <a:rect l="l" t="t" r="r" b="b"/>
              <a:pathLst>
                <a:path w="6296657" h="3674374">
                  <a:moveTo>
                    <a:pt x="0" y="0"/>
                  </a:moveTo>
                  <a:lnTo>
                    <a:pt x="6296657" y="0"/>
                  </a:lnTo>
                  <a:lnTo>
                    <a:pt x="6296657" y="3674374"/>
                  </a:lnTo>
                  <a:lnTo>
                    <a:pt x="0" y="3674374"/>
                  </a:lnTo>
                  <a:lnTo>
                    <a:pt x="0" y="0"/>
                  </a:lnTo>
                  <a:close/>
                </a:path>
              </a:pathLst>
            </a:custGeom>
            <a:blipFill>
              <a:blip r:embed="rId4"/>
              <a:stretch>
                <a:fillRect t="-420" b="-4329"/>
              </a:stretch>
            </a:blipFill>
          </p:spPr>
        </p:sp>
        <p:grpSp>
          <p:nvGrpSpPr>
            <p:cNvPr id="20" name="Group 20"/>
            <p:cNvGrpSpPr/>
            <p:nvPr/>
          </p:nvGrpSpPr>
          <p:grpSpPr>
            <a:xfrm>
              <a:off x="16766612" y="750597"/>
              <a:ext cx="6678995" cy="4114800"/>
              <a:chOff x="0" y="0"/>
              <a:chExt cx="1319308" cy="812800"/>
            </a:xfrm>
          </p:grpSpPr>
          <p:sp>
            <p:nvSpPr>
              <p:cNvPr id="21" name="Freeform 21"/>
              <p:cNvSpPr/>
              <p:nvPr/>
            </p:nvSpPr>
            <p:spPr>
              <a:xfrm>
                <a:off x="0" y="0"/>
                <a:ext cx="1319308" cy="812800"/>
              </a:xfrm>
              <a:custGeom>
                <a:avLst/>
                <a:gdLst/>
                <a:ahLst/>
                <a:cxnLst/>
                <a:rect l="l" t="t" r="r" b="b"/>
                <a:pathLst>
                  <a:path w="1319308" h="812800">
                    <a:moveTo>
                      <a:pt x="0" y="0"/>
                    </a:moveTo>
                    <a:lnTo>
                      <a:pt x="1319308" y="0"/>
                    </a:lnTo>
                    <a:lnTo>
                      <a:pt x="1319308" y="812800"/>
                    </a:lnTo>
                    <a:lnTo>
                      <a:pt x="0" y="812800"/>
                    </a:lnTo>
                    <a:close/>
                  </a:path>
                </a:pathLst>
              </a:custGeom>
              <a:solidFill>
                <a:srgbClr val="032047"/>
              </a:solidFill>
            </p:spPr>
          </p:sp>
          <p:sp>
            <p:nvSpPr>
              <p:cNvPr id="22" name="TextBox 22"/>
              <p:cNvSpPr txBox="1"/>
              <p:nvPr/>
            </p:nvSpPr>
            <p:spPr>
              <a:xfrm>
                <a:off x="0" y="-38100"/>
                <a:ext cx="1319308" cy="8509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descr="Conoce las 10 mineras en Latinoamérica que aumentaran su producción de  plata en 2019 - .:: Minería en Línea ::."/>
            <p:cNvSpPr/>
            <p:nvPr/>
          </p:nvSpPr>
          <p:spPr>
            <a:xfrm>
              <a:off x="16971664" y="967552"/>
              <a:ext cx="6244140" cy="3674374"/>
            </a:xfrm>
            <a:custGeom>
              <a:avLst/>
              <a:gdLst/>
              <a:ahLst/>
              <a:cxnLst/>
              <a:rect l="l" t="t" r="r" b="b"/>
              <a:pathLst>
                <a:path w="6244140" h="3674374">
                  <a:moveTo>
                    <a:pt x="0" y="0"/>
                  </a:moveTo>
                  <a:lnTo>
                    <a:pt x="6244140" y="0"/>
                  </a:lnTo>
                  <a:lnTo>
                    <a:pt x="6244140" y="3674374"/>
                  </a:lnTo>
                  <a:lnTo>
                    <a:pt x="0" y="3674374"/>
                  </a:lnTo>
                  <a:lnTo>
                    <a:pt x="0" y="0"/>
                  </a:lnTo>
                  <a:close/>
                </a:path>
              </a:pathLst>
            </a:custGeom>
            <a:blipFill>
              <a:blip r:embed="rId5"/>
              <a:stretch>
                <a:fillRect r="-4538"/>
              </a:stretch>
            </a:blipFill>
          </p:spPr>
        </p:sp>
        <p:sp>
          <p:nvSpPr>
            <p:cNvPr id="24" name="TextBox 24"/>
            <p:cNvSpPr txBox="1"/>
            <p:nvPr/>
          </p:nvSpPr>
          <p:spPr>
            <a:xfrm>
              <a:off x="0"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Cobre</a:t>
              </a:r>
            </a:p>
          </p:txBody>
        </p:sp>
        <p:sp>
          <p:nvSpPr>
            <p:cNvPr id="25" name="TextBox 25"/>
            <p:cNvSpPr txBox="1"/>
            <p:nvPr/>
          </p:nvSpPr>
          <p:spPr>
            <a:xfrm>
              <a:off x="15312914" y="43104"/>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Plata</a:t>
              </a:r>
            </a:p>
          </p:txBody>
        </p:sp>
        <p:sp>
          <p:nvSpPr>
            <p:cNvPr id="26" name="TextBox 26"/>
            <p:cNvSpPr txBox="1"/>
            <p:nvPr/>
          </p:nvSpPr>
          <p:spPr>
            <a:xfrm>
              <a:off x="7581222" y="-19050"/>
              <a:ext cx="9561640" cy="697350"/>
            </a:xfrm>
            <a:prstGeom prst="rect">
              <a:avLst/>
            </a:prstGeom>
          </p:spPr>
          <p:txBody>
            <a:bodyPr lIns="0" tIns="0" rIns="0" bIns="0" rtlCol="0" anchor="t">
              <a:spAutoFit/>
            </a:bodyPr>
            <a:lstStyle/>
            <a:p>
              <a:pPr algn="ctr">
                <a:lnSpc>
                  <a:spcPts val="3600"/>
                </a:lnSpc>
              </a:pPr>
              <a:r>
                <a:rPr lang="en-US" sz="3000" b="1">
                  <a:solidFill>
                    <a:srgbClr val="FFFFFF"/>
                  </a:solidFill>
                  <a:latin typeface="Arimo Bold"/>
                  <a:ea typeface="Arimo Bold"/>
                  <a:cs typeface="Arimo Bold"/>
                  <a:sym typeface="Arimo Bold"/>
                </a:rPr>
                <a:t>Zinc</a:t>
              </a:r>
            </a:p>
          </p:txBody>
        </p:sp>
      </p:grpSp>
      <p:grpSp>
        <p:nvGrpSpPr>
          <p:cNvPr id="27" name="Group 27"/>
          <p:cNvGrpSpPr/>
          <p:nvPr/>
        </p:nvGrpSpPr>
        <p:grpSpPr>
          <a:xfrm>
            <a:off x="2801824" y="2429025"/>
            <a:ext cx="839782" cy="839782"/>
            <a:chOff x="0" y="0"/>
            <a:chExt cx="1119709" cy="1119709"/>
          </a:xfrm>
        </p:grpSpPr>
        <p:grpSp>
          <p:nvGrpSpPr>
            <p:cNvPr id="28" name="Group 28"/>
            <p:cNvGrpSpPr/>
            <p:nvPr/>
          </p:nvGrpSpPr>
          <p:grpSpPr>
            <a:xfrm>
              <a:off x="0" y="0"/>
              <a:ext cx="1119709" cy="1119709"/>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0" name="TextBox 3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1" name="TextBox 3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u="none">
                  <a:solidFill>
                    <a:srgbClr val="FFFFFF"/>
                  </a:solidFill>
                  <a:latin typeface="Poppins Ultra-Bold"/>
                  <a:ea typeface="Poppins Ultra-Bold"/>
                  <a:cs typeface="Poppins Ultra-Bold"/>
                  <a:sym typeface="Poppins Ultra-Bold"/>
                </a:rPr>
                <a:t>1</a:t>
              </a:r>
            </a:p>
          </p:txBody>
        </p:sp>
      </p:grpSp>
      <p:grpSp>
        <p:nvGrpSpPr>
          <p:cNvPr id="32" name="Group 32"/>
          <p:cNvGrpSpPr/>
          <p:nvPr/>
        </p:nvGrpSpPr>
        <p:grpSpPr>
          <a:xfrm>
            <a:off x="8493699" y="2429025"/>
            <a:ext cx="839782" cy="839782"/>
            <a:chOff x="0" y="0"/>
            <a:chExt cx="1119709" cy="1119709"/>
          </a:xfrm>
        </p:grpSpPr>
        <p:grpSp>
          <p:nvGrpSpPr>
            <p:cNvPr id="33" name="Group 33"/>
            <p:cNvGrpSpPr/>
            <p:nvPr/>
          </p:nvGrpSpPr>
          <p:grpSpPr>
            <a:xfrm>
              <a:off x="0" y="0"/>
              <a:ext cx="1119709" cy="1119709"/>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35" name="TextBox 35"/>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36" name="TextBox 36"/>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2</a:t>
              </a:r>
            </a:p>
          </p:txBody>
        </p:sp>
      </p:grpSp>
      <p:grpSp>
        <p:nvGrpSpPr>
          <p:cNvPr id="37" name="Group 37"/>
          <p:cNvGrpSpPr/>
          <p:nvPr/>
        </p:nvGrpSpPr>
        <p:grpSpPr>
          <a:xfrm>
            <a:off x="14355359" y="2429025"/>
            <a:ext cx="839782" cy="839782"/>
            <a:chOff x="0" y="0"/>
            <a:chExt cx="1119709" cy="1119709"/>
          </a:xfrm>
        </p:grpSpPr>
        <p:grpSp>
          <p:nvGrpSpPr>
            <p:cNvPr id="38" name="Group 38"/>
            <p:cNvGrpSpPr/>
            <p:nvPr/>
          </p:nvGrpSpPr>
          <p:grpSpPr>
            <a:xfrm>
              <a:off x="0" y="0"/>
              <a:ext cx="1119709" cy="1119709"/>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7C1E"/>
              </a:solidFill>
              <a:ln cap="sq">
                <a:noFill/>
                <a:prstDash val="solid"/>
                <a:miter/>
              </a:ln>
            </p:spPr>
          </p:sp>
          <p:sp>
            <p:nvSpPr>
              <p:cNvPr id="40" name="TextBox 40"/>
              <p:cNvSpPr txBox="1"/>
              <p:nvPr/>
            </p:nvSpPr>
            <p:spPr>
              <a:xfrm>
                <a:off x="0" y="-19050"/>
                <a:ext cx="812800" cy="831850"/>
              </a:xfrm>
              <a:prstGeom prst="rect">
                <a:avLst/>
              </a:prstGeom>
            </p:spPr>
            <p:txBody>
              <a:bodyPr lIns="26301" tIns="26301" rIns="26301" bIns="26301" rtlCol="0" anchor="ctr"/>
              <a:lstStyle/>
              <a:p>
                <a:pPr algn="ctr">
                  <a:lnSpc>
                    <a:spcPts val="1377"/>
                  </a:lnSpc>
                </a:pPr>
                <a:endParaRPr/>
              </a:p>
            </p:txBody>
          </p:sp>
        </p:grpSp>
        <p:sp>
          <p:nvSpPr>
            <p:cNvPr id="41" name="TextBox 41"/>
            <p:cNvSpPr txBox="1"/>
            <p:nvPr/>
          </p:nvSpPr>
          <p:spPr>
            <a:xfrm>
              <a:off x="96657" y="193639"/>
              <a:ext cx="926395" cy="780056"/>
            </a:xfrm>
            <a:prstGeom prst="rect">
              <a:avLst/>
            </a:prstGeom>
          </p:spPr>
          <p:txBody>
            <a:bodyPr lIns="0" tIns="0" rIns="0" bIns="0" rtlCol="0" anchor="t">
              <a:spAutoFit/>
            </a:bodyPr>
            <a:lstStyle/>
            <a:p>
              <a:pPr marL="0" lvl="0" indent="0" algn="ctr">
                <a:lnSpc>
                  <a:spcPts val="3965"/>
                </a:lnSpc>
                <a:spcBef>
                  <a:spcPct val="0"/>
                </a:spcBef>
              </a:pPr>
              <a:r>
                <a:rPr lang="en-US" sz="4087" b="1">
                  <a:solidFill>
                    <a:srgbClr val="FFFFFF"/>
                  </a:solidFill>
                  <a:latin typeface="Poppins Ultra-Bold"/>
                  <a:ea typeface="Poppins Ultra-Bold"/>
                  <a:cs typeface="Poppins Ultra-Bold"/>
                  <a:sym typeface="Poppins Ultra-Bold"/>
                </a:rPr>
                <a:t>3</a:t>
              </a:r>
            </a:p>
          </p:txBody>
        </p:sp>
      </p:grpSp>
      <p:sp>
        <p:nvSpPr>
          <p:cNvPr id="42" name="AutoShape 42"/>
          <p:cNvSpPr/>
          <p:nvPr/>
        </p:nvSpPr>
        <p:spPr>
          <a:xfrm flipV="1">
            <a:off x="-183958" y="8246579"/>
            <a:ext cx="18576652" cy="1209042"/>
          </a:xfrm>
          <a:prstGeom prst="line">
            <a:avLst/>
          </a:prstGeom>
          <a:ln w="28575" cap="flat">
            <a:solidFill>
              <a:srgbClr val="EB7C1E"/>
            </a:solidFill>
            <a:prstDash val="solid"/>
            <a:headEnd type="triangle" w="lg" len="med"/>
            <a:tailEnd type="diamond" w="lg" len="lg"/>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1262</Words>
  <Application>Microsoft Office PowerPoint</Application>
  <PresentationFormat>Personalizado</PresentationFormat>
  <Paragraphs>153</Paragraphs>
  <Slides>32</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Arimo</vt:lpstr>
      <vt:lpstr>Arial</vt:lpstr>
      <vt:lpstr>Calibri</vt:lpstr>
      <vt:lpstr>Bahnschrift SemiBold</vt:lpstr>
      <vt:lpstr>IBM Plex Sans</vt:lpstr>
      <vt:lpstr>IBM Plex Sans Condensed Bold</vt:lpstr>
      <vt:lpstr>Arimo Bold</vt:lpstr>
      <vt:lpstr>Poppins Ultra-Bold</vt:lpstr>
      <vt:lpstr>IBM Plex Sans Bold</vt:lpstr>
      <vt:lpstr>IBM Plex Sans Bold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PBI - Cobre.pptx</dc:title>
  <dc:creator>Eduardo</dc:creator>
  <cp:lastModifiedBy>martin Soriano</cp:lastModifiedBy>
  <cp:revision>13</cp:revision>
  <dcterms:created xsi:type="dcterms:W3CDTF">2006-08-16T00:00:00Z</dcterms:created>
  <dcterms:modified xsi:type="dcterms:W3CDTF">2024-11-17T17:55:53Z</dcterms:modified>
  <dc:identifier>DAGWtKfqs6g</dc:identifier>
</cp:coreProperties>
</file>